
<file path=[Content_Types].xml><?xml version="1.0" encoding="utf-8"?>
<Types xmlns="http://schemas.openxmlformats.org/package/2006/content-types"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sldIdLst>
    <p:sldId id="256" r:id="rId5"/>
    <p:sldId id="257" r:id="rId6"/>
    <p:sldId id="283" r:id="rId7"/>
    <p:sldId id="285" r:id="rId8"/>
    <p:sldId id="286" r:id="rId9"/>
    <p:sldId id="287" r:id="rId10"/>
    <p:sldId id="288" r:id="rId11"/>
    <p:sldId id="289" r:id="rId12"/>
    <p:sldId id="284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3374D542-6E3E-455F-9BFB-B45891911720}">
          <p14:sldIdLst>
            <p14:sldId id="256"/>
            <p14:sldId id="257"/>
            <p14:sldId id="283"/>
            <p14:sldId id="285"/>
            <p14:sldId id="286"/>
            <p14:sldId id="287"/>
            <p14:sldId id="288"/>
            <p14:sldId id="289"/>
            <p14:sldId id="284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d Mohammed Gad" initials="GMG" lastIdx="1" clrIdx="0">
    <p:extLst>
      <p:ext uri="{19B8F6BF-5375-455C-9EA6-DF929625EA0E}">
        <p15:presenceInfo xmlns:p15="http://schemas.microsoft.com/office/powerpoint/2012/main" userId="S::G.Gad@nu.edu.eg::76f39c37-b08d-46cc-850c-b8594b6e3df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05" autoAdjust="0"/>
    <p:restoredTop sz="94660"/>
  </p:normalViewPr>
  <p:slideViewPr>
    <p:cSldViewPr snapToGrid="0">
      <p:cViewPr>
        <p:scale>
          <a:sx n="75" d="100"/>
          <a:sy n="75" d="100"/>
        </p:scale>
        <p:origin x="29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C3FCC2-4E7A-4671-AA79-177CB194E449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1C38D-F26D-4167-83EF-8774BC62D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50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3238323-0ADF-4328-9564-AEB5DFD80DB6}"/>
              </a:ext>
            </a:extLst>
          </p:cNvPr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776FAE-C8F8-44A1-8BC7-9EB948371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3500"/>
            <a:ext cx="9144000" cy="1790700"/>
          </a:xfrm>
        </p:spPr>
        <p:txBody>
          <a:bodyPr vert="horz" lIns="91440" tIns="0" rIns="91440" bIns="0" rtlCol="0" anchor="t" anchorCtr="0">
            <a:noAutofit/>
          </a:bodyPr>
          <a:lstStyle>
            <a:lvl1pPr>
              <a:lnSpc>
                <a:spcPct val="100000"/>
              </a:lnSpc>
              <a:defRPr lang="en-US" sz="48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900C6-1C2C-4612-8672-356C6DDFD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28009"/>
            <a:ext cx="9144000" cy="1287675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lang="en-US" sz="24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>
              <a:lnSpc>
                <a:spcPct val="150000"/>
              </a:lnSpc>
              <a:spcAft>
                <a:spcPts val="1200"/>
              </a:spcAft>
            </a:pPr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74E620-B44E-41FF-8FA1-D955BD69C0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" r="13926" b="71478"/>
          <a:stretch/>
        </p:blipFill>
        <p:spPr>
          <a:xfrm>
            <a:off x="342899" y="4546601"/>
            <a:ext cx="11715751" cy="202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46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5A2570-7517-4576-B836-E4E6D3E74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9B673-4507-4B72-871E-00189078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604211"/>
            <a:ext cx="10983131" cy="4572752"/>
          </a:xfrm>
        </p:spPr>
        <p:txBody>
          <a:bodyPr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B8AB91F-D739-4DD5-859B-B16B125B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0340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5A2570-7517-4576-B836-E4E6D3E74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9B673-4507-4B72-871E-00189078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604211"/>
            <a:ext cx="10983131" cy="4572752"/>
          </a:xfrm>
        </p:spPr>
        <p:txBody>
          <a:bodyPr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770BB0-A521-41C6-A0AE-BEE679D2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465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F89203F-46EF-44A2-956A-7FF6AF93BE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D47175-944E-463B-ABBB-06669A473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862" y="1507068"/>
            <a:ext cx="3192379" cy="4669896"/>
          </a:xfrm>
        </p:spPr>
        <p:txBody>
          <a:bodyPr anchor="ctr"/>
          <a:lstStyle>
            <a:lvl1pPr marL="0" indent="0" algn="l">
              <a:lnSpc>
                <a:spcPct val="150000"/>
              </a:lnSpc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 algn="l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0725B0-0DB7-41CE-9C4C-39E8D0F6325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95537" y="1507068"/>
            <a:ext cx="7143905" cy="4669896"/>
          </a:xfrm>
        </p:spPr>
        <p:txBody>
          <a:bodyPr anchor="ctr"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9E63483-559C-4A6F-B04F-D6C56A3CC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9444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82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0017C897-2775-4930-B0BE-BEB72453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8158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258610D-0376-4D1E-8ED8-29382288BB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783"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1C16CD2-606C-441E-BBA3-51767980C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3501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667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5FD28E-AEC9-43B8-86F4-9CD3C41D49D7}"/>
              </a:ext>
            </a:extLst>
          </p:cNvPr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AFE014-E3CD-4B9A-A705-F1CADD8F4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DE5F7-8A52-43AD-8F30-F13CF5450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C85AE-A002-4BA3-8D90-3960ED0FF8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4E560-77BF-4D1A-B6E7-CD55CE12B1B8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03AA5-C732-4ECB-88D6-DAA20E2C1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80433-CBB5-49C5-B032-5A800E5D09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9379A-16E2-4C4A-96D0-A52C442257E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2A06DA-7FF5-4DDE-94D0-63A83DB241E8}"/>
              </a:ext>
            </a:extLst>
          </p:cNvPr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514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52" r:id="rId4"/>
    <p:sldLayoutId id="2147483660" r:id="rId5"/>
    <p:sldLayoutId id="2147483662" r:id="rId6"/>
    <p:sldLayoutId id="2147483661" r:id="rId7"/>
    <p:sldLayoutId id="214748365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kern="1200">
          <a:solidFill>
            <a:schemeClr val="bg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11" Type="http://schemas.openxmlformats.org/officeDocument/2006/relationships/image" Target="../media/image40.JPG"/><Relationship Id="rId5" Type="http://schemas.openxmlformats.org/officeDocument/2006/relationships/image" Target="../media/image36.png"/><Relationship Id="rId10" Type="http://schemas.openxmlformats.org/officeDocument/2006/relationships/image" Target="../media/image29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42.jpg"/><Relationship Id="rId7" Type="http://schemas.openxmlformats.org/officeDocument/2006/relationships/image" Target="../media/image46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JPG"/><Relationship Id="rId11" Type="http://schemas.openxmlformats.org/officeDocument/2006/relationships/image" Target="../media/image50.JPG"/><Relationship Id="rId5" Type="http://schemas.openxmlformats.org/officeDocument/2006/relationships/image" Target="../media/image44.png"/><Relationship Id="rId10" Type="http://schemas.openxmlformats.org/officeDocument/2006/relationships/image" Target="../media/image49.JPG"/><Relationship Id="rId4" Type="http://schemas.openxmlformats.org/officeDocument/2006/relationships/image" Target="../media/image43.png"/><Relationship Id="rId9" Type="http://schemas.openxmlformats.org/officeDocument/2006/relationships/image" Target="../media/image4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62.png"/><Relationship Id="rId18" Type="http://schemas.openxmlformats.org/officeDocument/2006/relationships/image" Target="../media/image66.png"/><Relationship Id="rId3" Type="http://schemas.openxmlformats.org/officeDocument/2006/relationships/image" Target="../media/image57.png"/><Relationship Id="rId21" Type="http://schemas.openxmlformats.org/officeDocument/2006/relationships/image" Target="../media/image69.png"/><Relationship Id="rId7" Type="http://schemas.openxmlformats.org/officeDocument/2006/relationships/image" Target="../media/image51.png"/><Relationship Id="rId12" Type="http://schemas.openxmlformats.org/officeDocument/2006/relationships/image" Target="../media/image55.png"/><Relationship Id="rId17" Type="http://schemas.openxmlformats.org/officeDocument/2006/relationships/image" Target="../media/image65.png"/><Relationship Id="rId2" Type="http://schemas.openxmlformats.org/officeDocument/2006/relationships/image" Target="../media/image34.png"/><Relationship Id="rId16" Type="http://schemas.openxmlformats.org/officeDocument/2006/relationships/image" Target="../media/image56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11" Type="http://schemas.openxmlformats.org/officeDocument/2006/relationships/image" Target="../media/image54.png"/><Relationship Id="rId5" Type="http://schemas.openxmlformats.org/officeDocument/2006/relationships/image" Target="../media/image59.png"/><Relationship Id="rId15" Type="http://schemas.openxmlformats.org/officeDocument/2006/relationships/image" Target="../media/image64.png"/><Relationship Id="rId10" Type="http://schemas.openxmlformats.org/officeDocument/2006/relationships/image" Target="../media/image53.png"/><Relationship Id="rId19" Type="http://schemas.openxmlformats.org/officeDocument/2006/relationships/image" Target="../media/image67.png"/><Relationship Id="rId4" Type="http://schemas.openxmlformats.org/officeDocument/2006/relationships/image" Target="../media/image58.png"/><Relationship Id="rId9" Type="http://schemas.openxmlformats.org/officeDocument/2006/relationships/image" Target="../media/image61.png"/><Relationship Id="rId1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fif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withcode.com/sota/lane-detection-on-tusimple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F8D61-9318-4DC8-A868-2B1BFDD2B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0628" y="2353966"/>
            <a:ext cx="9144000" cy="1790700"/>
          </a:xfrm>
        </p:spPr>
        <p:txBody>
          <a:bodyPr/>
          <a:lstStyle/>
          <a:p>
            <a:r>
              <a:rPr lang="en-US" dirty="0"/>
              <a:t>Real-time lane instance segmentation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FE0F52F-ADF1-4011-A51B-92383D0AB7F8}"/>
              </a:ext>
            </a:extLst>
          </p:cNvPr>
          <p:cNvSpPr txBox="1">
            <a:spLocks/>
          </p:cNvSpPr>
          <p:nvPr/>
        </p:nvSpPr>
        <p:spPr>
          <a:xfrm>
            <a:off x="2791264" y="5572174"/>
            <a:ext cx="7038536" cy="6512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600" dirty="0"/>
              <a:t>presented by </a:t>
            </a:r>
            <a:r>
              <a:rPr lang="en-US" sz="1600" b="1" dirty="0"/>
              <a:t>Gad Mohamed. </a:t>
            </a:r>
            <a:r>
              <a:rPr lang="en-US" sz="1600" dirty="0"/>
              <a:t>UG computer engineering student, Nile university </a:t>
            </a:r>
          </a:p>
          <a:p>
            <a:pPr>
              <a:spcBef>
                <a:spcPts val="300"/>
              </a:spcBef>
            </a:pPr>
            <a:endParaRPr lang="en-US" sz="1400" u="sng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3D35A5EE-7DD1-482C-8AE6-891437AAF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796" y="358081"/>
            <a:ext cx="1343805" cy="1304687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491FCFDC-A0F8-47F2-8392-051264C91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" y="358081"/>
            <a:ext cx="1343805" cy="130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80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7C9971-29FD-472E-820D-3E70EFF8C8E5}"/>
              </a:ext>
            </a:extLst>
          </p:cNvPr>
          <p:cNvSpPr/>
          <p:nvPr/>
        </p:nvSpPr>
        <p:spPr>
          <a:xfrm>
            <a:off x="0" y="448627"/>
            <a:ext cx="6246054" cy="74776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8DA1E946-47D4-4B5F-8722-157CD1990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Methodology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F739F70-26EC-43F7-BC48-6EC07DDA2023}"/>
              </a:ext>
            </a:extLst>
          </p:cNvPr>
          <p:cNvGrpSpPr/>
          <p:nvPr/>
        </p:nvGrpSpPr>
        <p:grpSpPr>
          <a:xfrm>
            <a:off x="167184" y="4584572"/>
            <a:ext cx="8810891" cy="1943623"/>
            <a:chOff x="2247914" y="2242863"/>
            <a:chExt cx="8563312" cy="2371119"/>
          </a:xfrm>
        </p:grpSpPr>
        <p:pic>
          <p:nvPicPr>
            <p:cNvPr id="5" name="Picture 4" descr="A pencil and paper&#10;&#10;Description automatically generated">
              <a:extLst>
                <a:ext uri="{FF2B5EF4-FFF2-40B4-BE49-F238E27FC236}">
                  <a16:creationId xmlns:a16="http://schemas.microsoft.com/office/drawing/2014/main" id="{A7447E4D-EFB0-4551-B211-DD1A1920F8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79" t="7795" r="1830" b="6348"/>
            <a:stretch/>
          </p:blipFill>
          <p:spPr>
            <a:xfrm>
              <a:off x="2247914" y="2242863"/>
              <a:ext cx="8563311" cy="2371119"/>
            </a:xfrm>
            <a:prstGeom prst="rect">
              <a:avLst/>
            </a:prstGeom>
          </p:spPr>
        </p:pic>
        <p:pic>
          <p:nvPicPr>
            <p:cNvPr id="3" name="Picture 2" descr="A close up of smoke&#10;&#10;Description automatically generated">
              <a:extLst>
                <a:ext uri="{FF2B5EF4-FFF2-40B4-BE49-F238E27FC236}">
                  <a16:creationId xmlns:a16="http://schemas.microsoft.com/office/drawing/2014/main" id="{8A3A612C-1A0E-4B6F-A15E-154F031C4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05918" y="2723885"/>
              <a:ext cx="1705308" cy="1369143"/>
            </a:xfrm>
            <a:prstGeom prst="rect">
              <a:avLst/>
            </a:prstGeom>
          </p:spPr>
        </p:pic>
        <p:pic>
          <p:nvPicPr>
            <p:cNvPr id="9" name="Picture 8" descr="A sign on the side of a road&#10;&#10;Description automatically generated">
              <a:extLst>
                <a:ext uri="{FF2B5EF4-FFF2-40B4-BE49-F238E27FC236}">
                  <a16:creationId xmlns:a16="http://schemas.microsoft.com/office/drawing/2014/main" id="{4874AC7A-9F4A-48E3-A0D2-67C16F88A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47914" y="2723885"/>
              <a:ext cx="1757840" cy="1369143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F6581A8-A055-4589-8DEF-67E0C5169037}"/>
              </a:ext>
            </a:extLst>
          </p:cNvPr>
          <p:cNvSpPr txBox="1"/>
          <p:nvPr/>
        </p:nvSpPr>
        <p:spPr>
          <a:xfrm>
            <a:off x="-130187" y="6352090"/>
            <a:ext cx="2419877" cy="456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Input size: 256,512,3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74BFB9-1990-4245-9D7A-3356BD52F7CA}"/>
              </a:ext>
            </a:extLst>
          </p:cNvPr>
          <p:cNvSpPr txBox="1"/>
          <p:nvPr/>
        </p:nvSpPr>
        <p:spPr>
          <a:xfrm>
            <a:off x="7008417" y="6352089"/>
            <a:ext cx="2208791" cy="456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Output size: 256,512,2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64E8AB-D143-4BC1-A8F8-20E2B9B90F8D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12" r="24237" b="32776"/>
          <a:stretch/>
        </p:blipFill>
        <p:spPr bwMode="auto">
          <a:xfrm>
            <a:off x="4464548" y="1903292"/>
            <a:ext cx="2991053" cy="15440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B767E2-E8A0-4B69-9F68-FCFA9B15D47D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37" b="66388"/>
          <a:stretch/>
        </p:blipFill>
        <p:spPr bwMode="auto">
          <a:xfrm>
            <a:off x="1079752" y="1913489"/>
            <a:ext cx="2991053" cy="15440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F933AC-47D3-4E18-B6BA-DE759B334BFC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43" r="24237"/>
          <a:stretch/>
        </p:blipFill>
        <p:spPr bwMode="auto">
          <a:xfrm>
            <a:off x="7721682" y="1913489"/>
            <a:ext cx="2991053" cy="14772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73CC2A8-4C1B-4628-B3AC-01BD83FABC37}"/>
              </a:ext>
            </a:extLst>
          </p:cNvPr>
          <p:cNvSpPr txBox="1"/>
          <p:nvPr/>
        </p:nvSpPr>
        <p:spPr>
          <a:xfrm>
            <a:off x="1886838" y="3273553"/>
            <a:ext cx="1898288" cy="456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Input image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3BF20F-DA1D-44F7-AAE4-62C44B0FD925}"/>
              </a:ext>
            </a:extLst>
          </p:cNvPr>
          <p:cNvSpPr txBox="1"/>
          <p:nvPr/>
        </p:nvSpPr>
        <p:spPr>
          <a:xfrm>
            <a:off x="5010930" y="3266520"/>
            <a:ext cx="1898288" cy="456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tuSimple labels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E74D76-3BA6-45BA-8F27-2372A936925A}"/>
              </a:ext>
            </a:extLst>
          </p:cNvPr>
          <p:cNvSpPr txBox="1"/>
          <p:nvPr/>
        </p:nvSpPr>
        <p:spPr>
          <a:xfrm>
            <a:off x="8243087" y="3302695"/>
            <a:ext cx="1898288" cy="456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SegNet labels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0A02CE0-E91B-4351-8C6D-BE58CE617409}"/>
              </a:ext>
            </a:extLst>
          </p:cNvPr>
          <p:cNvCxnSpPr>
            <a:cxnSpLocks/>
          </p:cNvCxnSpPr>
          <p:nvPr/>
        </p:nvCxnSpPr>
        <p:spPr>
          <a:xfrm>
            <a:off x="4215740" y="2725567"/>
            <a:ext cx="2488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BE86C4B-75B5-4159-B690-C4ACD8D0190B}"/>
              </a:ext>
            </a:extLst>
          </p:cNvPr>
          <p:cNvCxnSpPr>
            <a:cxnSpLocks/>
          </p:cNvCxnSpPr>
          <p:nvPr/>
        </p:nvCxnSpPr>
        <p:spPr>
          <a:xfrm>
            <a:off x="7498274" y="2725567"/>
            <a:ext cx="2488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F3D72B7-3A14-4F16-998D-59733929F307}"/>
              </a:ext>
            </a:extLst>
          </p:cNvPr>
          <p:cNvSpPr txBox="1"/>
          <p:nvPr/>
        </p:nvSpPr>
        <p:spPr>
          <a:xfrm>
            <a:off x="191766" y="1238165"/>
            <a:ext cx="2408095" cy="560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Pre-processing data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FF6782-6AE4-4AC4-B298-8FE7BD33A426}"/>
              </a:ext>
            </a:extLst>
          </p:cNvPr>
          <p:cNvSpPr txBox="1"/>
          <p:nvPr/>
        </p:nvSpPr>
        <p:spPr>
          <a:xfrm>
            <a:off x="167183" y="3877093"/>
            <a:ext cx="2801648" cy="560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Architecture &amp; training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B4A6B8D-D5FC-4B72-8B2B-FFC645D97252}"/>
              </a:ext>
            </a:extLst>
          </p:cNvPr>
          <p:cNvSpPr txBox="1"/>
          <p:nvPr/>
        </p:nvSpPr>
        <p:spPr>
          <a:xfrm>
            <a:off x="9710787" y="4468621"/>
            <a:ext cx="2481213" cy="1748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Training dataset: 3626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Optimizer: Adam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Batch size: 8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Learning rate: 4e-4</a:t>
            </a:r>
          </a:p>
        </p:txBody>
      </p:sp>
    </p:spTree>
    <p:extLst>
      <p:ext uri="{BB962C8B-B14F-4D97-AF65-F5344CB8AC3E}">
        <p14:creationId xmlns:p14="http://schemas.microsoft.com/office/powerpoint/2010/main" val="2959985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7C9971-29FD-472E-820D-3E70EFF8C8E5}"/>
              </a:ext>
            </a:extLst>
          </p:cNvPr>
          <p:cNvSpPr/>
          <p:nvPr/>
        </p:nvSpPr>
        <p:spPr>
          <a:xfrm>
            <a:off x="0" y="448627"/>
            <a:ext cx="6246054" cy="74776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8DA1E946-47D4-4B5F-8722-157CD1990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Methodology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75AE1-6901-4058-8B3D-331807B7CB2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3" b="4116"/>
          <a:stretch/>
        </p:blipFill>
        <p:spPr>
          <a:xfrm>
            <a:off x="1153519" y="3070745"/>
            <a:ext cx="10185069" cy="37545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9E122D-2067-46AD-8809-C7F8D94E5ED9}"/>
              </a:ext>
            </a:extLst>
          </p:cNvPr>
          <p:cNvSpPr txBox="1"/>
          <p:nvPr/>
        </p:nvSpPr>
        <p:spPr>
          <a:xfrm>
            <a:off x="2403523" y="2610982"/>
            <a:ext cx="800630" cy="456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Ex.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2B9061-ADE7-46B0-A291-C996E6878C01}"/>
              </a:ext>
            </a:extLst>
          </p:cNvPr>
          <p:cNvSpPr txBox="1"/>
          <p:nvPr/>
        </p:nvSpPr>
        <p:spPr>
          <a:xfrm>
            <a:off x="5062662" y="2610982"/>
            <a:ext cx="800630" cy="456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Ex.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CAD956-62A6-4E20-B948-2710F1010541}"/>
              </a:ext>
            </a:extLst>
          </p:cNvPr>
          <p:cNvSpPr txBox="1"/>
          <p:nvPr/>
        </p:nvSpPr>
        <p:spPr>
          <a:xfrm>
            <a:off x="7721801" y="2558186"/>
            <a:ext cx="800630" cy="456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Ex. 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7E99E95-CAFC-4279-A43C-4E52C6A8D7F1}"/>
                  </a:ext>
                </a:extLst>
              </p:cNvPr>
              <p:cNvSpPr txBox="1"/>
              <p:nvPr/>
            </p:nvSpPr>
            <p:spPr>
              <a:xfrm>
                <a:off x="5863291" y="2183052"/>
                <a:ext cx="493890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𝒂𝒓𝒈𝒎𝒂𝒙</m:t>
                          </m:r>
                        </m:fName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𝑎𝑥𝑖𝑠</m:t>
                              </m:r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sz="160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sz="160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7E99E95-CAFC-4279-A43C-4E52C6A8D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291" y="2183052"/>
                <a:ext cx="4938904" cy="338554"/>
              </a:xfrm>
              <a:prstGeom prst="rect">
                <a:avLst/>
              </a:prstGeom>
              <a:blipFill>
                <a:blip r:embed="rId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6998D7A-BB9F-4C9C-BC28-1F672FFA376E}"/>
              </a:ext>
            </a:extLst>
          </p:cNvPr>
          <p:cNvSpPr txBox="1"/>
          <p:nvPr/>
        </p:nvSpPr>
        <p:spPr>
          <a:xfrm>
            <a:off x="273132" y="1992294"/>
            <a:ext cx="5590160" cy="508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Should we use SoftMax to extract lane channel? 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F90785-650E-4DCE-8CEE-6C6D04A755AA}"/>
              </a:ext>
            </a:extLst>
          </p:cNvPr>
          <p:cNvSpPr txBox="1"/>
          <p:nvPr/>
        </p:nvSpPr>
        <p:spPr>
          <a:xfrm>
            <a:off x="191766" y="1238165"/>
            <a:ext cx="2408095" cy="560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Post-processing data</a:t>
            </a:r>
          </a:p>
        </p:txBody>
      </p:sp>
    </p:spTree>
    <p:extLst>
      <p:ext uri="{BB962C8B-B14F-4D97-AF65-F5344CB8AC3E}">
        <p14:creationId xmlns:p14="http://schemas.microsoft.com/office/powerpoint/2010/main" val="437576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7C9971-29FD-472E-820D-3E70EFF8C8E5}"/>
              </a:ext>
            </a:extLst>
          </p:cNvPr>
          <p:cNvSpPr/>
          <p:nvPr/>
        </p:nvSpPr>
        <p:spPr>
          <a:xfrm>
            <a:off x="0" y="448627"/>
            <a:ext cx="6246054" cy="74776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8DA1E946-47D4-4B5F-8722-157CD1990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072D57-5C5A-4361-8FC8-1B1FA29A5428}"/>
              </a:ext>
            </a:extLst>
          </p:cNvPr>
          <p:cNvSpPr txBox="1"/>
          <p:nvPr/>
        </p:nvSpPr>
        <p:spPr>
          <a:xfrm>
            <a:off x="191766" y="1238165"/>
            <a:ext cx="2408095" cy="560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Separating lanes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DCDBB4D-B3CF-4929-81FE-2B02CC743568}"/>
              </a:ext>
            </a:extLst>
          </p:cNvPr>
          <p:cNvGrpSpPr/>
          <p:nvPr/>
        </p:nvGrpSpPr>
        <p:grpSpPr>
          <a:xfrm>
            <a:off x="0" y="3180634"/>
            <a:ext cx="2216752" cy="3677366"/>
            <a:chOff x="1632164" y="2494835"/>
            <a:chExt cx="1426126" cy="2424203"/>
          </a:xfrm>
        </p:grpSpPr>
        <p:pic>
          <p:nvPicPr>
            <p:cNvPr id="9" name="Picture 8" descr="A picture containing lamp&#10;&#10;Description automatically generated">
              <a:extLst>
                <a:ext uri="{FF2B5EF4-FFF2-40B4-BE49-F238E27FC236}">
                  <a16:creationId xmlns:a16="http://schemas.microsoft.com/office/drawing/2014/main" id="{8B058A52-3FD3-4D27-ADE8-438F70ACA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7208" y="3300155"/>
              <a:ext cx="1421082" cy="799358"/>
            </a:xfrm>
            <a:prstGeom prst="rect">
              <a:avLst/>
            </a:prstGeom>
          </p:spPr>
        </p:pic>
        <p:pic>
          <p:nvPicPr>
            <p:cNvPr id="23" name="Picture 22" descr="A picture containing object, lamp&#10;&#10;Description automatically generated">
              <a:extLst>
                <a:ext uri="{FF2B5EF4-FFF2-40B4-BE49-F238E27FC236}">
                  <a16:creationId xmlns:a16="http://schemas.microsoft.com/office/drawing/2014/main" id="{CF8E14B5-33C7-4A51-A7A4-32ED72B05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2164" y="4119679"/>
              <a:ext cx="1421081" cy="799359"/>
            </a:xfrm>
            <a:prstGeom prst="rect">
              <a:avLst/>
            </a:prstGeom>
          </p:spPr>
        </p:pic>
        <p:pic>
          <p:nvPicPr>
            <p:cNvPr id="35" name="Picture 34" descr="A view of the side of a road&#10;&#10;Description automatically generated">
              <a:extLst>
                <a:ext uri="{FF2B5EF4-FFF2-40B4-BE49-F238E27FC236}">
                  <a16:creationId xmlns:a16="http://schemas.microsoft.com/office/drawing/2014/main" id="{6250C10B-3D55-4EA8-8872-49FC00AC4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37207" y="2494835"/>
              <a:ext cx="1421082" cy="799359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10BA9A2-2FF5-42F0-A9DA-B8290384B2C7}"/>
              </a:ext>
            </a:extLst>
          </p:cNvPr>
          <p:cNvGrpSpPr/>
          <p:nvPr/>
        </p:nvGrpSpPr>
        <p:grpSpPr>
          <a:xfrm>
            <a:off x="2198955" y="3180634"/>
            <a:ext cx="2278669" cy="3677366"/>
            <a:chOff x="4680276" y="2494835"/>
            <a:chExt cx="1447139" cy="2424203"/>
          </a:xfrm>
        </p:grpSpPr>
        <p:pic>
          <p:nvPicPr>
            <p:cNvPr id="13" name="Picture 12" descr="A close up of smoke&#10;&#10;Description automatically generated">
              <a:extLst>
                <a:ext uri="{FF2B5EF4-FFF2-40B4-BE49-F238E27FC236}">
                  <a16:creationId xmlns:a16="http://schemas.microsoft.com/office/drawing/2014/main" id="{85EDC4F2-FBB1-43F0-B1AE-669E7FF7F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94345" y="3307616"/>
              <a:ext cx="1407817" cy="791897"/>
            </a:xfrm>
            <a:prstGeom prst="rect">
              <a:avLst/>
            </a:prstGeom>
          </p:spPr>
        </p:pic>
        <p:pic>
          <p:nvPicPr>
            <p:cNvPr id="27" name="Picture 26" descr="A close up of a necklace&#10;&#10;Description automatically generated">
              <a:extLst>
                <a:ext uri="{FF2B5EF4-FFF2-40B4-BE49-F238E27FC236}">
                  <a16:creationId xmlns:a16="http://schemas.microsoft.com/office/drawing/2014/main" id="{211BB3D2-32B5-4BF7-B0E9-0559CA9A0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94345" y="4112936"/>
              <a:ext cx="1433070" cy="806102"/>
            </a:xfrm>
            <a:prstGeom prst="rect">
              <a:avLst/>
            </a:prstGeom>
          </p:spPr>
        </p:pic>
        <p:pic>
          <p:nvPicPr>
            <p:cNvPr id="39" name="Picture 38" descr="A car driving down a street&#10;&#10;Description automatically generated">
              <a:extLst>
                <a:ext uri="{FF2B5EF4-FFF2-40B4-BE49-F238E27FC236}">
                  <a16:creationId xmlns:a16="http://schemas.microsoft.com/office/drawing/2014/main" id="{759DEE4F-BC90-43B3-975F-ED1F51FB5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80276" y="2494835"/>
              <a:ext cx="1421080" cy="79935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0627348-D1B5-4D9C-9818-69629669F6BD}"/>
              </a:ext>
            </a:extLst>
          </p:cNvPr>
          <p:cNvGrpSpPr/>
          <p:nvPr/>
        </p:nvGrpSpPr>
        <p:grpSpPr>
          <a:xfrm>
            <a:off x="4448789" y="3180634"/>
            <a:ext cx="2278669" cy="3677366"/>
            <a:chOff x="6204931" y="2494836"/>
            <a:chExt cx="1427281" cy="2424201"/>
          </a:xfrm>
        </p:grpSpPr>
        <p:pic>
          <p:nvPicPr>
            <p:cNvPr id="19" name="Picture 18" descr="A close up of smoke&#10;&#10;Description automatically generated">
              <a:extLst>
                <a:ext uri="{FF2B5EF4-FFF2-40B4-BE49-F238E27FC236}">
                  <a16:creationId xmlns:a16="http://schemas.microsoft.com/office/drawing/2014/main" id="{DF7BC460-2994-44F3-AF4D-BC92DDFB2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04931" y="3294193"/>
              <a:ext cx="1427281" cy="802846"/>
            </a:xfrm>
            <a:prstGeom prst="rect">
              <a:avLst/>
            </a:prstGeom>
          </p:spPr>
        </p:pic>
        <p:pic>
          <p:nvPicPr>
            <p:cNvPr id="29" name="Picture 28" descr="A close up of a logo&#10;&#10;Description automatically generated">
              <a:extLst>
                <a:ext uri="{FF2B5EF4-FFF2-40B4-BE49-F238E27FC236}">
                  <a16:creationId xmlns:a16="http://schemas.microsoft.com/office/drawing/2014/main" id="{29B5C3DD-FA01-413C-83BE-D31AC50AE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11131" y="4119679"/>
              <a:ext cx="1421081" cy="799358"/>
            </a:xfrm>
            <a:prstGeom prst="rect">
              <a:avLst/>
            </a:prstGeom>
          </p:spPr>
        </p:pic>
        <p:pic>
          <p:nvPicPr>
            <p:cNvPr id="43" name="Picture 42" descr="A sign on the side of a road&#10;&#10;Description automatically generated">
              <a:extLst>
                <a:ext uri="{FF2B5EF4-FFF2-40B4-BE49-F238E27FC236}">
                  <a16:creationId xmlns:a16="http://schemas.microsoft.com/office/drawing/2014/main" id="{3FC88331-F5BC-43C2-A5EA-6D8A2D211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11131" y="2494836"/>
              <a:ext cx="1421081" cy="799358"/>
            </a:xfrm>
            <a:prstGeom prst="rect">
              <a:avLst/>
            </a:prstGeom>
          </p:spPr>
        </p:pic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F23238B8-E625-4384-8195-600BE86B63BD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296" y="3180634"/>
            <a:ext cx="4565864" cy="367736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8CE0A2B-F7F6-4C3F-862C-125040074D6E}"/>
              </a:ext>
            </a:extLst>
          </p:cNvPr>
          <p:cNvSpPr txBox="1"/>
          <p:nvPr/>
        </p:nvSpPr>
        <p:spPr>
          <a:xfrm>
            <a:off x="1068818" y="1884804"/>
            <a:ext cx="107421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Image processing techniques like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erosion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blurring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are applied to separate the top point where all lanes meet in one point. 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541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7C9971-29FD-472E-820D-3E70EFF8C8E5}"/>
              </a:ext>
            </a:extLst>
          </p:cNvPr>
          <p:cNvSpPr/>
          <p:nvPr/>
        </p:nvSpPr>
        <p:spPr>
          <a:xfrm>
            <a:off x="0" y="448627"/>
            <a:ext cx="6246054" cy="74776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8DA1E946-47D4-4B5F-8722-157CD1990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072D57-5C5A-4361-8FC8-1B1FA29A5428}"/>
              </a:ext>
            </a:extLst>
          </p:cNvPr>
          <p:cNvSpPr txBox="1"/>
          <p:nvPr/>
        </p:nvSpPr>
        <p:spPr>
          <a:xfrm>
            <a:off x="191766" y="1238165"/>
            <a:ext cx="2408095" cy="560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Sliding window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834DE93-DD57-4953-A34A-DAC7C6CCAF14}"/>
              </a:ext>
            </a:extLst>
          </p:cNvPr>
          <p:cNvGrpSpPr/>
          <p:nvPr/>
        </p:nvGrpSpPr>
        <p:grpSpPr>
          <a:xfrm>
            <a:off x="1752599" y="2654300"/>
            <a:ext cx="9834967" cy="4114800"/>
            <a:chOff x="1514488" y="342600"/>
            <a:chExt cx="9310514" cy="551954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6DD0E45-F79D-4759-8256-DB0C2A3686F8}"/>
                </a:ext>
              </a:extLst>
            </p:cNvPr>
            <p:cNvGrpSpPr/>
            <p:nvPr/>
          </p:nvGrpSpPr>
          <p:grpSpPr>
            <a:xfrm>
              <a:off x="2135200" y="342600"/>
              <a:ext cx="8689802" cy="4588757"/>
              <a:chOff x="2135200" y="342600"/>
              <a:chExt cx="8689802" cy="4588757"/>
            </a:xfrm>
          </p:grpSpPr>
          <p:pic>
            <p:nvPicPr>
              <p:cNvPr id="31" name="Picture 30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7F84C9EC-488C-458A-A676-1D375850D0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35200" y="3139511"/>
                <a:ext cx="2729263" cy="1791845"/>
              </a:xfrm>
              <a:prstGeom prst="rect">
                <a:avLst/>
              </a:prstGeom>
            </p:spPr>
          </p:pic>
          <p:pic>
            <p:nvPicPr>
              <p:cNvPr id="32" name="Picture 31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659BB215-690E-4314-8993-2505E69422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7231" y="3130402"/>
                <a:ext cx="2757771" cy="1770507"/>
              </a:xfrm>
              <a:prstGeom prst="rect">
                <a:avLst/>
              </a:prstGeom>
            </p:spPr>
          </p:pic>
          <p:pic>
            <p:nvPicPr>
              <p:cNvPr id="33" name="Picture 32" descr="A picture containing knot&#10;&#10;Description automatically generated">
                <a:extLst>
                  <a:ext uri="{FF2B5EF4-FFF2-40B4-BE49-F238E27FC236}">
                    <a16:creationId xmlns:a16="http://schemas.microsoft.com/office/drawing/2014/main" id="{BD47760E-FE31-42F7-803C-71044FD8B8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3430" y="3121668"/>
                <a:ext cx="3004835" cy="1809689"/>
              </a:xfrm>
              <a:prstGeom prst="rect">
                <a:avLst/>
              </a:prstGeom>
            </p:spPr>
          </p:pic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66A2C208-2312-4CD2-95CD-C9C744652AAA}"/>
                  </a:ext>
                </a:extLst>
              </p:cNvPr>
              <p:cNvGrpSpPr/>
              <p:nvPr/>
            </p:nvGrpSpPr>
            <p:grpSpPr>
              <a:xfrm>
                <a:off x="2391979" y="342600"/>
                <a:ext cx="8302959" cy="2586661"/>
                <a:chOff x="66675" y="1280854"/>
                <a:chExt cx="11102399" cy="4069820"/>
              </a:xfrm>
            </p:grpSpPr>
            <p:pic>
              <p:nvPicPr>
                <p:cNvPr id="36" name="Picture 35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DAC9E1E1-2F0B-4C92-9624-4B5A54A5C5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55732" y="1280854"/>
                  <a:ext cx="6939759" cy="3903614"/>
                </a:xfrm>
                <a:prstGeom prst="rect">
                  <a:avLst/>
                </a:prstGeom>
              </p:spPr>
            </p:pic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A97342D7-10A9-46D6-ADA8-E6FF0DBBBA96}"/>
                    </a:ext>
                  </a:extLst>
                </p:cNvPr>
                <p:cNvSpPr/>
                <p:nvPr/>
              </p:nvSpPr>
              <p:spPr>
                <a:xfrm>
                  <a:off x="1738562" y="3688080"/>
                  <a:ext cx="434340" cy="289560"/>
                </a:xfrm>
                <a:prstGeom prst="rect">
                  <a:avLst/>
                </a:prstGeom>
                <a:noFill/>
                <a:ln>
                  <a:solidFill>
                    <a:srgbClr val="CC3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A2E1B8B4-C881-4BB2-BC28-172C5B6071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04247" y="3467100"/>
                  <a:ext cx="228600" cy="220980"/>
                </a:xfrm>
                <a:prstGeom prst="line">
                  <a:avLst/>
                </a:prstGeom>
                <a:ln w="28575">
                  <a:solidFill>
                    <a:srgbClr val="CC303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24FF2715-EE29-49FA-81C4-6E841B862845}"/>
                    </a:ext>
                  </a:extLst>
                </p:cNvPr>
                <p:cNvSpPr/>
                <p:nvPr/>
              </p:nvSpPr>
              <p:spPr>
                <a:xfrm>
                  <a:off x="66675" y="2438400"/>
                  <a:ext cx="1437572" cy="1028700"/>
                </a:xfrm>
                <a:prstGeom prst="rect">
                  <a:avLst/>
                </a:prstGeom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solidFill>
                    <a:srgbClr val="CC3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0138FF82-B669-463C-BA95-92C30CD2A705}"/>
                    </a:ext>
                  </a:extLst>
                </p:cNvPr>
                <p:cNvSpPr/>
                <p:nvPr/>
              </p:nvSpPr>
              <p:spPr>
                <a:xfrm>
                  <a:off x="3291137" y="5061114"/>
                  <a:ext cx="434340" cy="289560"/>
                </a:xfrm>
                <a:prstGeom prst="rect">
                  <a:avLst/>
                </a:prstGeom>
                <a:noFill/>
                <a:ln>
                  <a:solidFill>
                    <a:srgbClr val="CC3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8F930749-F43F-46E2-93FD-CA685D7879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12216" y="5072409"/>
                  <a:ext cx="872553" cy="2"/>
                </a:xfrm>
                <a:prstGeom prst="line">
                  <a:avLst/>
                </a:prstGeom>
                <a:ln w="28575">
                  <a:solidFill>
                    <a:srgbClr val="CC303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271C3BC9-3EE5-4D3C-A9BA-C20539417070}"/>
                    </a:ext>
                  </a:extLst>
                </p:cNvPr>
                <p:cNvSpPr/>
                <p:nvPr/>
              </p:nvSpPr>
              <p:spPr>
                <a:xfrm>
                  <a:off x="4584769" y="4246072"/>
                  <a:ext cx="1013212" cy="862484"/>
                </a:xfrm>
                <a:prstGeom prst="rect">
                  <a:avLst/>
                </a:prstGeom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solidFill>
                    <a:srgbClr val="CC3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B856D726-1C20-456F-A32B-86941AD2DEF8}"/>
                    </a:ext>
                  </a:extLst>
                </p:cNvPr>
                <p:cNvSpPr/>
                <p:nvPr/>
              </p:nvSpPr>
              <p:spPr>
                <a:xfrm>
                  <a:off x="8684036" y="4763934"/>
                  <a:ext cx="434340" cy="289560"/>
                </a:xfrm>
                <a:prstGeom prst="rect">
                  <a:avLst/>
                </a:prstGeom>
                <a:noFill/>
                <a:ln>
                  <a:solidFill>
                    <a:srgbClr val="CC3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BD45F479-999E-45FD-A53A-2DA7B2B85B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18376" y="5053494"/>
                  <a:ext cx="380822" cy="18915"/>
                </a:xfrm>
                <a:prstGeom prst="line">
                  <a:avLst/>
                </a:prstGeom>
                <a:ln w="28575">
                  <a:solidFill>
                    <a:srgbClr val="CC303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77283291-9C86-4855-864D-D81A76A0CB0A}"/>
                    </a:ext>
                  </a:extLst>
                </p:cNvPr>
                <p:cNvSpPr/>
                <p:nvPr/>
              </p:nvSpPr>
              <p:spPr>
                <a:xfrm>
                  <a:off x="9499198" y="4222833"/>
                  <a:ext cx="1013212" cy="862484"/>
                </a:xfrm>
                <a:prstGeom prst="rect">
                  <a:avLst/>
                </a:prstGeom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solidFill>
                    <a:srgbClr val="CC3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933C5298-A280-485E-8D28-A3C417A2DC93}"/>
                    </a:ext>
                  </a:extLst>
                </p:cNvPr>
                <p:cNvSpPr/>
                <p:nvPr/>
              </p:nvSpPr>
              <p:spPr>
                <a:xfrm>
                  <a:off x="8237220" y="3169920"/>
                  <a:ext cx="757237" cy="355062"/>
                </a:xfrm>
                <a:prstGeom prst="rect">
                  <a:avLst/>
                </a:prstGeom>
                <a:noFill/>
                <a:ln>
                  <a:solidFill>
                    <a:srgbClr val="CC3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F68CA110-8646-4434-981B-998DD41C6C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94457" y="2814858"/>
                  <a:ext cx="408165" cy="355062"/>
                </a:xfrm>
                <a:prstGeom prst="line">
                  <a:avLst/>
                </a:prstGeom>
                <a:ln w="28575">
                  <a:solidFill>
                    <a:srgbClr val="CC303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1621F323-B489-4D44-B616-38DA8AA349F6}"/>
                    </a:ext>
                  </a:extLst>
                </p:cNvPr>
                <p:cNvSpPr/>
                <p:nvPr/>
              </p:nvSpPr>
              <p:spPr>
                <a:xfrm>
                  <a:off x="9402622" y="1757270"/>
                  <a:ext cx="1766452" cy="1057588"/>
                </a:xfrm>
                <a:prstGeom prst="rect">
                  <a:avLst/>
                </a:prstGeom>
                <a:blipFill dpi="0"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solidFill>
                    <a:srgbClr val="CC30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4BA336E-92EE-49F9-B6F0-14CB43BA1495}"/>
                </a:ext>
              </a:extLst>
            </p:cNvPr>
            <p:cNvSpPr/>
            <p:nvPr/>
          </p:nvSpPr>
          <p:spPr>
            <a:xfrm>
              <a:off x="2391979" y="4025753"/>
              <a:ext cx="324822" cy="184036"/>
            </a:xfrm>
            <a:prstGeom prst="rect">
              <a:avLst/>
            </a:prstGeom>
            <a:noFill/>
            <a:ln>
              <a:solidFill>
                <a:srgbClr val="CC30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ED20815-643A-42D9-A1E0-65B0317B4BB6}"/>
                </a:ext>
              </a:extLst>
            </p:cNvPr>
            <p:cNvCxnSpPr>
              <a:cxnSpLocks/>
              <a:stCxn id="22" idx="1"/>
              <a:endCxn id="28" idx="2"/>
            </p:cNvCxnSpPr>
            <p:nvPr/>
          </p:nvCxnSpPr>
          <p:spPr>
            <a:xfrm flipH="1" flipV="1">
              <a:off x="1944994" y="3822688"/>
              <a:ext cx="446985" cy="295083"/>
            </a:xfrm>
            <a:prstGeom prst="line">
              <a:avLst/>
            </a:prstGeom>
            <a:ln w="28575">
              <a:solidFill>
                <a:srgbClr val="CC30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0AADD51-29FE-4AD6-B18F-1F500DDC83A6}"/>
                </a:ext>
              </a:extLst>
            </p:cNvPr>
            <p:cNvSpPr/>
            <p:nvPr/>
          </p:nvSpPr>
          <p:spPr>
            <a:xfrm>
              <a:off x="5529673" y="4747638"/>
              <a:ext cx="324822" cy="184036"/>
            </a:xfrm>
            <a:prstGeom prst="rect">
              <a:avLst/>
            </a:prstGeom>
            <a:noFill/>
            <a:ln>
              <a:solidFill>
                <a:srgbClr val="CC30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4532F53-B88F-49D5-89CC-2F8D26A6E1F5}"/>
                </a:ext>
              </a:extLst>
            </p:cNvPr>
            <p:cNvCxnSpPr>
              <a:cxnSpLocks/>
              <a:stCxn id="25" idx="1"/>
            </p:cNvCxnSpPr>
            <p:nvPr/>
          </p:nvCxnSpPr>
          <p:spPr>
            <a:xfrm flipH="1">
              <a:off x="5154533" y="4839656"/>
              <a:ext cx="375140" cy="511315"/>
            </a:xfrm>
            <a:prstGeom prst="line">
              <a:avLst/>
            </a:prstGeom>
            <a:ln w="28575">
              <a:solidFill>
                <a:srgbClr val="CC30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18128F0-10E9-47E5-894F-DA806582F43B}"/>
                </a:ext>
              </a:extLst>
            </p:cNvPr>
            <p:cNvSpPr/>
            <p:nvPr/>
          </p:nvSpPr>
          <p:spPr>
            <a:xfrm>
              <a:off x="1514488" y="3311510"/>
              <a:ext cx="861012" cy="511178"/>
            </a:xfrm>
            <a:prstGeom prst="rect">
              <a:avLst/>
            </a:pr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CC30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FB6F50B-0BA4-4743-BC33-B8DC2F5EC2E0}"/>
                </a:ext>
              </a:extLst>
            </p:cNvPr>
            <p:cNvSpPr/>
            <p:nvPr/>
          </p:nvSpPr>
          <p:spPr>
            <a:xfrm>
              <a:off x="4512997" y="5350971"/>
              <a:ext cx="861012" cy="511178"/>
            </a:xfrm>
            <a:prstGeom prst="rect">
              <a:avLst/>
            </a:prstGeom>
            <a:blipFill dpi="0"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CC30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EDFEEC0-0B17-4B99-97CC-2A0E83B1E37A}"/>
              </a:ext>
            </a:extLst>
          </p:cNvPr>
          <p:cNvSpPr txBox="1"/>
          <p:nvPr/>
        </p:nvSpPr>
        <p:spPr>
          <a:xfrm>
            <a:off x="1068818" y="1884804"/>
            <a:ext cx="107421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Sliding window 1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scans from bottom to top. 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When a cluster is found,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sliding window 2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scans the targeted lane starting from its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seed cluster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 removes it from the image.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137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7C9971-29FD-472E-820D-3E70EFF8C8E5}"/>
              </a:ext>
            </a:extLst>
          </p:cNvPr>
          <p:cNvSpPr/>
          <p:nvPr/>
        </p:nvSpPr>
        <p:spPr>
          <a:xfrm>
            <a:off x="0" y="448627"/>
            <a:ext cx="6246054" cy="74776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8DA1E946-47D4-4B5F-8722-157CD1990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072D57-5C5A-4361-8FC8-1B1FA29A5428}"/>
              </a:ext>
            </a:extLst>
          </p:cNvPr>
          <p:cNvSpPr txBox="1"/>
          <p:nvPr/>
        </p:nvSpPr>
        <p:spPr>
          <a:xfrm>
            <a:off x="333406" y="1555901"/>
            <a:ext cx="2408095" cy="560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Fitting lane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DFEEC0-0B17-4B99-97CC-2A0E83B1E37A}"/>
              </a:ext>
            </a:extLst>
          </p:cNvPr>
          <p:cNvSpPr txBox="1"/>
          <p:nvPr/>
        </p:nvSpPr>
        <p:spPr>
          <a:xfrm>
            <a:off x="2245085" y="2475501"/>
            <a:ext cx="737668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Each lane is fitted in a 3</a:t>
            </a:r>
            <a:r>
              <a:rPr lang="en-US" sz="14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rd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order function because: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 algorithms use perception results.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across frames, function parameters change can be expected/inferred. </a:t>
            </a:r>
          </a:p>
        </p:txBody>
      </p:sp>
      <p:pic>
        <p:nvPicPr>
          <p:cNvPr id="98" name="Picture 97" descr="A close up of a logo&#10;&#10;Description automatically generated">
            <a:extLst>
              <a:ext uri="{FF2B5EF4-FFF2-40B4-BE49-F238E27FC236}">
                <a16:creationId xmlns:a16="http://schemas.microsoft.com/office/drawing/2014/main" id="{F4F9A54E-9A9D-4CAE-B8CD-E9E7B5D61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5" y="3978480"/>
            <a:ext cx="1958492" cy="1101653"/>
          </a:xfrm>
          <a:prstGeom prst="rect">
            <a:avLst/>
          </a:prstGeom>
        </p:spPr>
      </p:pic>
      <p:pic>
        <p:nvPicPr>
          <p:cNvPr id="100" name="Picture 99" descr="A close up of a logo&#10;&#10;Description automatically generated">
            <a:extLst>
              <a:ext uri="{FF2B5EF4-FFF2-40B4-BE49-F238E27FC236}">
                <a16:creationId xmlns:a16="http://schemas.microsoft.com/office/drawing/2014/main" id="{D248503D-A292-4154-A995-493E446A2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66" y="4011695"/>
            <a:ext cx="1957404" cy="1101653"/>
          </a:xfrm>
          <a:prstGeom prst="rect">
            <a:avLst/>
          </a:prstGeom>
        </p:spPr>
      </p:pic>
      <p:pic>
        <p:nvPicPr>
          <p:cNvPr id="102" name="Picture 101" descr="A picture containing object, ball&#10;&#10;Description automatically generated">
            <a:extLst>
              <a:ext uri="{FF2B5EF4-FFF2-40B4-BE49-F238E27FC236}">
                <a16:creationId xmlns:a16="http://schemas.microsoft.com/office/drawing/2014/main" id="{6B22AB22-F4A6-41B6-8621-204BB54DD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818" y="4011695"/>
            <a:ext cx="1957406" cy="1101653"/>
          </a:xfrm>
          <a:prstGeom prst="rect">
            <a:avLst/>
          </a:prstGeom>
        </p:spPr>
      </p:pic>
      <p:pic>
        <p:nvPicPr>
          <p:cNvPr id="104" name="Picture 103" descr="A picture containing laser, computer, sitting, table&#10;&#10;Description automatically generated">
            <a:extLst>
              <a:ext uri="{FF2B5EF4-FFF2-40B4-BE49-F238E27FC236}">
                <a16:creationId xmlns:a16="http://schemas.microsoft.com/office/drawing/2014/main" id="{B9533E64-FB30-4095-91CE-A96BDCF23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026" y="5066741"/>
            <a:ext cx="1958492" cy="1280196"/>
          </a:xfrm>
          <a:prstGeom prst="rect">
            <a:avLst/>
          </a:prstGeom>
        </p:spPr>
      </p:pic>
      <p:pic>
        <p:nvPicPr>
          <p:cNvPr id="106" name="Picture 105" descr="A close up of a logo&#10;&#10;Description automatically generated">
            <a:extLst>
              <a:ext uri="{FF2B5EF4-FFF2-40B4-BE49-F238E27FC236}">
                <a16:creationId xmlns:a16="http://schemas.microsoft.com/office/drawing/2014/main" id="{E4FBB026-127A-4D48-9F8D-CDC6A484B1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2465" y="5113349"/>
            <a:ext cx="1957405" cy="1233588"/>
          </a:xfrm>
          <a:prstGeom prst="rect">
            <a:avLst/>
          </a:prstGeom>
        </p:spPr>
      </p:pic>
      <p:pic>
        <p:nvPicPr>
          <p:cNvPr id="108" name="Picture 107" descr="A close up of a logo&#10;&#10;Description automatically generated">
            <a:extLst>
              <a:ext uri="{FF2B5EF4-FFF2-40B4-BE49-F238E27FC236}">
                <a16:creationId xmlns:a16="http://schemas.microsoft.com/office/drawing/2014/main" id="{F442F666-C110-43E7-AC44-E0B8152F50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6817" y="5113765"/>
            <a:ext cx="1951539" cy="122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19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object, lamp&#10;&#10;Description automatically generated">
            <a:extLst>
              <a:ext uri="{FF2B5EF4-FFF2-40B4-BE49-F238E27FC236}">
                <a16:creationId xmlns:a16="http://schemas.microsoft.com/office/drawing/2014/main" id="{E1E6FF0D-CEC4-47E3-B010-E788BD1AB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425" y="1743305"/>
            <a:ext cx="1957405" cy="1134868"/>
          </a:xfrm>
          <a:prstGeom prst="rect">
            <a:avLst/>
          </a:prstGeom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3B297E84-60D4-4431-B395-8660CF369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47" y="1745059"/>
            <a:ext cx="1958492" cy="1101653"/>
          </a:xfrm>
          <a:prstGeom prst="rect">
            <a:avLst/>
          </a:prstGeom>
        </p:spPr>
      </p:pic>
      <p:pic>
        <p:nvPicPr>
          <p:cNvPr id="24" name="Picture 23" descr="A picture containing knot&#10;&#10;Description automatically generated">
            <a:extLst>
              <a:ext uri="{FF2B5EF4-FFF2-40B4-BE49-F238E27FC236}">
                <a16:creationId xmlns:a16="http://schemas.microsoft.com/office/drawing/2014/main" id="{D7C4E390-226E-413F-93CA-B51D572C7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714" y="1743305"/>
            <a:ext cx="1957404" cy="1134868"/>
          </a:xfrm>
          <a:prstGeom prst="rect">
            <a:avLst/>
          </a:prstGeom>
        </p:spPr>
      </p:pic>
      <p:pic>
        <p:nvPicPr>
          <p:cNvPr id="26" name="Picture 25" descr="A close up of a logo&#10;&#10;Description automatically generated">
            <a:extLst>
              <a:ext uri="{FF2B5EF4-FFF2-40B4-BE49-F238E27FC236}">
                <a16:creationId xmlns:a16="http://schemas.microsoft.com/office/drawing/2014/main" id="{1877134F-F07A-4E7A-A8D5-10FB4C435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7440" y="1743304"/>
            <a:ext cx="1957404" cy="1134866"/>
          </a:xfrm>
          <a:prstGeom prst="rect">
            <a:avLst/>
          </a:prstGeom>
        </p:spPr>
      </p:pic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0BEFC800-3058-4350-9035-8D28AD8616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7728" y="1743304"/>
            <a:ext cx="1957404" cy="1134867"/>
          </a:xfrm>
          <a:prstGeom prst="rect">
            <a:avLst/>
          </a:prstGeom>
        </p:spPr>
      </p:pic>
      <p:pic>
        <p:nvPicPr>
          <p:cNvPr id="30" name="Picture 29" descr="A close up of a logo&#10;&#10;Description automatically generated">
            <a:extLst>
              <a:ext uri="{FF2B5EF4-FFF2-40B4-BE49-F238E27FC236}">
                <a16:creationId xmlns:a16="http://schemas.microsoft.com/office/drawing/2014/main" id="{A8CF6A20-F8FF-4A33-A3D4-830D56D3A8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306" y="2844958"/>
            <a:ext cx="1958492" cy="1101653"/>
          </a:xfrm>
          <a:prstGeom prst="rect">
            <a:avLst/>
          </a:prstGeom>
        </p:spPr>
      </p:pic>
      <p:pic>
        <p:nvPicPr>
          <p:cNvPr id="32" name="Picture 31" descr="A close up of a logo&#10;&#10;Description automatically generated">
            <a:extLst>
              <a:ext uri="{FF2B5EF4-FFF2-40B4-BE49-F238E27FC236}">
                <a16:creationId xmlns:a16="http://schemas.microsoft.com/office/drawing/2014/main" id="{F09E5C01-C2BB-4A80-B653-872F8EC85A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0687" y="2878173"/>
            <a:ext cx="1957404" cy="1101653"/>
          </a:xfrm>
          <a:prstGeom prst="rect">
            <a:avLst/>
          </a:prstGeom>
        </p:spPr>
      </p:pic>
      <p:pic>
        <p:nvPicPr>
          <p:cNvPr id="34" name="Picture 33" descr="A picture containing object, meter&#10;&#10;Description automatically generated">
            <a:extLst>
              <a:ext uri="{FF2B5EF4-FFF2-40B4-BE49-F238E27FC236}">
                <a16:creationId xmlns:a16="http://schemas.microsoft.com/office/drawing/2014/main" id="{2CC42C2A-37AF-4FF4-9144-5BCD9D778D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77438" y="2878170"/>
            <a:ext cx="1957404" cy="1097740"/>
          </a:xfrm>
          <a:prstGeom prst="rect">
            <a:avLst/>
          </a:prstGeom>
        </p:spPr>
      </p:pic>
      <p:pic>
        <p:nvPicPr>
          <p:cNvPr id="36" name="Picture 35" descr="A picture containing object, ball&#10;&#10;Description automatically generated">
            <a:extLst>
              <a:ext uri="{FF2B5EF4-FFF2-40B4-BE49-F238E27FC236}">
                <a16:creationId xmlns:a16="http://schemas.microsoft.com/office/drawing/2014/main" id="{C04F17BD-EF10-473A-A41D-2CAD6EFC40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87726" y="2878171"/>
            <a:ext cx="1957406" cy="1101653"/>
          </a:xfrm>
          <a:prstGeom prst="rect">
            <a:avLst/>
          </a:prstGeom>
        </p:spPr>
      </p:pic>
      <p:pic>
        <p:nvPicPr>
          <p:cNvPr id="38" name="Picture 37" descr="A picture containing laser, computer, sitting, table&#10;&#10;Description automatically generated">
            <a:extLst>
              <a:ext uri="{FF2B5EF4-FFF2-40B4-BE49-F238E27FC236}">
                <a16:creationId xmlns:a16="http://schemas.microsoft.com/office/drawing/2014/main" id="{39D27B4A-6A53-4AD5-B6A2-5FB62630A8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5247" y="3933219"/>
            <a:ext cx="1958492" cy="1280196"/>
          </a:xfrm>
          <a:prstGeom prst="rect">
            <a:avLst/>
          </a:prstGeom>
        </p:spPr>
      </p:pic>
      <p:pic>
        <p:nvPicPr>
          <p:cNvPr id="40" name="Picture 39" descr="A close up of a logo&#10;&#10;Description automatically generated">
            <a:extLst>
              <a:ext uri="{FF2B5EF4-FFF2-40B4-BE49-F238E27FC236}">
                <a16:creationId xmlns:a16="http://schemas.microsoft.com/office/drawing/2014/main" id="{A089D2A5-7EDF-45B0-BF8F-9F465E8FF7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20686" y="3979827"/>
            <a:ext cx="1957405" cy="1233588"/>
          </a:xfrm>
          <a:prstGeom prst="rect">
            <a:avLst/>
          </a:prstGeom>
        </p:spPr>
      </p:pic>
      <p:pic>
        <p:nvPicPr>
          <p:cNvPr id="42" name="Picture 41" descr="A close up of a laser&#10;&#10;Description automatically generated">
            <a:extLst>
              <a:ext uri="{FF2B5EF4-FFF2-40B4-BE49-F238E27FC236}">
                <a16:creationId xmlns:a16="http://schemas.microsoft.com/office/drawing/2014/main" id="{CD4F3DE9-1D1D-49B5-86C5-FB2DAF76A0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17422" y="3975910"/>
            <a:ext cx="1957404" cy="1233588"/>
          </a:xfrm>
          <a:prstGeom prst="rect">
            <a:avLst/>
          </a:prstGeom>
        </p:spPr>
      </p:pic>
      <p:pic>
        <p:nvPicPr>
          <p:cNvPr id="44" name="Picture 43" descr="A close up of a logo&#10;&#10;Description automatically generated">
            <a:extLst>
              <a:ext uri="{FF2B5EF4-FFF2-40B4-BE49-F238E27FC236}">
                <a16:creationId xmlns:a16="http://schemas.microsoft.com/office/drawing/2014/main" id="{6DEF27D2-9B45-46AD-B870-C6992B5E172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17424" y="2878171"/>
            <a:ext cx="1957404" cy="1097740"/>
          </a:xfrm>
          <a:prstGeom prst="rect">
            <a:avLst/>
          </a:prstGeom>
        </p:spPr>
      </p:pic>
      <p:pic>
        <p:nvPicPr>
          <p:cNvPr id="46" name="Picture 45" descr="A picture containing laser, computer, computer, sitting&#10;&#10;Description automatically generated">
            <a:extLst>
              <a:ext uri="{FF2B5EF4-FFF2-40B4-BE49-F238E27FC236}">
                <a16:creationId xmlns:a16="http://schemas.microsoft.com/office/drawing/2014/main" id="{60AC5C00-36FF-43D2-9D08-B07CC056D2E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77439" y="3975910"/>
            <a:ext cx="1951538" cy="1229256"/>
          </a:xfrm>
          <a:prstGeom prst="rect">
            <a:avLst/>
          </a:prstGeom>
        </p:spPr>
      </p:pic>
      <p:pic>
        <p:nvPicPr>
          <p:cNvPr id="48" name="Picture 47" descr="A close up of a logo&#10;&#10;Description automatically generated">
            <a:extLst>
              <a:ext uri="{FF2B5EF4-FFF2-40B4-BE49-F238E27FC236}">
                <a16:creationId xmlns:a16="http://schemas.microsoft.com/office/drawing/2014/main" id="{889549D9-482F-4903-B950-255DCBB7C42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87725" y="3980241"/>
            <a:ext cx="1951539" cy="1229257"/>
          </a:xfrm>
          <a:prstGeom prst="rect">
            <a:avLst/>
          </a:prstGeom>
        </p:spPr>
      </p:pic>
      <p:pic>
        <p:nvPicPr>
          <p:cNvPr id="50" name="Picture 49" descr="An empty road&#10;&#10;Description automatically generated">
            <a:extLst>
              <a:ext uri="{FF2B5EF4-FFF2-40B4-BE49-F238E27FC236}">
                <a16:creationId xmlns:a16="http://schemas.microsoft.com/office/drawing/2014/main" id="{5831F766-C192-4F7C-86D4-A97FDC9FCA5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17423" y="5224559"/>
            <a:ext cx="1957404" cy="1101040"/>
          </a:xfrm>
          <a:prstGeom prst="rect">
            <a:avLst/>
          </a:prstGeom>
        </p:spPr>
      </p:pic>
      <p:pic>
        <p:nvPicPr>
          <p:cNvPr id="52" name="Picture 51" descr="An empty road&#10;&#10;Description automatically generated">
            <a:extLst>
              <a:ext uri="{FF2B5EF4-FFF2-40B4-BE49-F238E27FC236}">
                <a16:creationId xmlns:a16="http://schemas.microsoft.com/office/drawing/2014/main" id="{7CC8547D-E4D9-4F51-B7BF-2DF84DFCC0D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2800" y="5213415"/>
            <a:ext cx="1958494" cy="1101653"/>
          </a:xfrm>
          <a:prstGeom prst="rect">
            <a:avLst/>
          </a:prstGeom>
        </p:spPr>
      </p:pic>
      <p:pic>
        <p:nvPicPr>
          <p:cNvPr id="54" name="Picture 53" descr="An empty road&#10;&#10;Description automatically generated">
            <a:extLst>
              <a:ext uri="{FF2B5EF4-FFF2-40B4-BE49-F238E27FC236}">
                <a16:creationId xmlns:a16="http://schemas.microsoft.com/office/drawing/2014/main" id="{630A2D13-C482-40A5-9658-DE35A2B7303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20686" y="5213415"/>
            <a:ext cx="1958494" cy="1101653"/>
          </a:xfrm>
          <a:prstGeom prst="rect">
            <a:avLst/>
          </a:prstGeom>
        </p:spPr>
      </p:pic>
      <p:pic>
        <p:nvPicPr>
          <p:cNvPr id="56" name="Picture 55" descr="An empty road&#10;&#10;Description automatically generated">
            <a:extLst>
              <a:ext uri="{FF2B5EF4-FFF2-40B4-BE49-F238E27FC236}">
                <a16:creationId xmlns:a16="http://schemas.microsoft.com/office/drawing/2014/main" id="{5CF71E35-A931-43B7-9F65-260B898F71A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83371" y="5220288"/>
            <a:ext cx="1945606" cy="1082617"/>
          </a:xfrm>
          <a:prstGeom prst="rect">
            <a:avLst/>
          </a:prstGeom>
        </p:spPr>
      </p:pic>
      <p:pic>
        <p:nvPicPr>
          <p:cNvPr id="58" name="Picture 57" descr="A car parked on the side of a road&#10;&#10;Description automatically generated">
            <a:extLst>
              <a:ext uri="{FF2B5EF4-FFF2-40B4-BE49-F238E27FC236}">
                <a16:creationId xmlns:a16="http://schemas.microsoft.com/office/drawing/2014/main" id="{0B0F0D4E-B67D-457F-BF98-CF06501066B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087725" y="5224557"/>
            <a:ext cx="1951539" cy="1082616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765AEE2C-632C-4E6B-B7AE-A78D4A929711}"/>
              </a:ext>
            </a:extLst>
          </p:cNvPr>
          <p:cNvSpPr/>
          <p:nvPr/>
        </p:nvSpPr>
        <p:spPr>
          <a:xfrm>
            <a:off x="0" y="448627"/>
            <a:ext cx="6246054" cy="74776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itle 3">
            <a:extLst>
              <a:ext uri="{FF2B5EF4-FFF2-40B4-BE49-F238E27FC236}">
                <a16:creationId xmlns:a16="http://schemas.microsoft.com/office/drawing/2014/main" id="{95EA6FE4-1462-4AC4-9E50-D3F56836A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Results </a:t>
            </a:r>
          </a:p>
        </p:txBody>
      </p:sp>
    </p:spTree>
    <p:extLst>
      <p:ext uri="{BB962C8B-B14F-4D97-AF65-F5344CB8AC3E}">
        <p14:creationId xmlns:p14="http://schemas.microsoft.com/office/powerpoint/2010/main" val="2344616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765AEE2C-632C-4E6B-B7AE-A78D4A929711}"/>
              </a:ext>
            </a:extLst>
          </p:cNvPr>
          <p:cNvSpPr/>
          <p:nvPr/>
        </p:nvSpPr>
        <p:spPr>
          <a:xfrm>
            <a:off x="0" y="448627"/>
            <a:ext cx="6246054" cy="74776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itle 3">
            <a:extLst>
              <a:ext uri="{FF2B5EF4-FFF2-40B4-BE49-F238E27FC236}">
                <a16:creationId xmlns:a16="http://schemas.microsoft.com/office/drawing/2014/main" id="{95EA6FE4-1462-4AC4-9E50-D3F56836A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Evaluation 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2FEF969-FE29-4990-9B16-5AD59AC1F4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744775"/>
              </p:ext>
            </p:extLst>
          </p:nvPr>
        </p:nvGraphicFramePr>
        <p:xfrm>
          <a:off x="7229474" y="1841500"/>
          <a:ext cx="3984626" cy="21444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54505">
                  <a:extLst>
                    <a:ext uri="{9D8B030D-6E8A-4147-A177-3AD203B41FA5}">
                      <a16:colId xmlns:a16="http://schemas.microsoft.com/office/drawing/2014/main" val="2849785245"/>
                    </a:ext>
                  </a:extLst>
                </a:gridCol>
                <a:gridCol w="594185">
                  <a:extLst>
                    <a:ext uri="{9D8B030D-6E8A-4147-A177-3AD203B41FA5}">
                      <a16:colId xmlns:a16="http://schemas.microsoft.com/office/drawing/2014/main" val="1516709242"/>
                    </a:ext>
                  </a:extLst>
                </a:gridCol>
                <a:gridCol w="478779">
                  <a:extLst>
                    <a:ext uri="{9D8B030D-6E8A-4147-A177-3AD203B41FA5}">
                      <a16:colId xmlns:a16="http://schemas.microsoft.com/office/drawing/2014/main" val="3593431242"/>
                    </a:ext>
                  </a:extLst>
                </a:gridCol>
                <a:gridCol w="757157">
                  <a:extLst>
                    <a:ext uri="{9D8B030D-6E8A-4147-A177-3AD203B41FA5}">
                      <a16:colId xmlns:a16="http://schemas.microsoft.com/office/drawing/2014/main" val="74935875"/>
                    </a:ext>
                  </a:extLst>
                </a:gridCol>
              </a:tblGrid>
              <a:tr h="164758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100" spc="-5">
                          <a:effectLst/>
                        </a:rPr>
                        <a:t>Work</a:t>
                      </a:r>
                      <a:endParaRPr lang="en-US" sz="11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100" spc="-5">
                          <a:effectLst/>
                        </a:rPr>
                        <a:t>Acc</a:t>
                      </a:r>
                      <a:endParaRPr lang="en-US" sz="11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100" spc="-5">
                          <a:effectLst/>
                        </a:rPr>
                        <a:t>FP</a:t>
                      </a:r>
                      <a:endParaRPr lang="en-US" sz="11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100" spc="-5">
                          <a:effectLst/>
                        </a:rPr>
                        <a:t>FN</a:t>
                      </a:r>
                      <a:endParaRPr lang="en-US" sz="11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118263"/>
                  </a:ext>
                </a:extLst>
              </a:tr>
              <a:tr h="296564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SCNN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50" spc="-5">
                          <a:effectLst/>
                        </a:rPr>
                        <a:t>96.53%</a:t>
                      </a:r>
                      <a:endParaRPr lang="en-US" sz="11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50" spc="-5">
                          <a:effectLst/>
                        </a:rPr>
                        <a:t>0.062</a:t>
                      </a:r>
                      <a:endParaRPr lang="en-US" sz="11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50" spc="-5">
                          <a:effectLst/>
                        </a:rPr>
                        <a:t>0.0180</a:t>
                      </a:r>
                      <a:endParaRPr lang="en-US" sz="11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6434423"/>
                  </a:ext>
                </a:extLst>
              </a:tr>
              <a:tr h="296564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</a:rPr>
                        <a:t>LaneNet</a:t>
                      </a:r>
                      <a:r>
                        <a:rPr lang="en-US" sz="1050" dirty="0">
                          <a:effectLst/>
                        </a:rPr>
                        <a:t>(+H-net)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50" spc="-5">
                          <a:effectLst/>
                        </a:rPr>
                        <a:t>96.38%</a:t>
                      </a:r>
                      <a:endParaRPr lang="en-US" sz="11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50" spc="-5">
                          <a:effectLst/>
                        </a:rPr>
                        <a:t>0.078</a:t>
                      </a:r>
                      <a:endParaRPr lang="en-US" sz="11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50" spc="-5">
                          <a:effectLst/>
                        </a:rPr>
                        <a:t>0.0244</a:t>
                      </a:r>
                      <a:endParaRPr lang="en-US" sz="11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106658"/>
                  </a:ext>
                </a:extLst>
              </a:tr>
              <a:tr h="296564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</a:rPr>
                        <a:t>PointLaneNet</a:t>
                      </a:r>
                      <a:r>
                        <a:rPr lang="en-US" sz="1050" dirty="0">
                          <a:effectLst/>
                        </a:rPr>
                        <a:t>(</a:t>
                      </a:r>
                      <a:r>
                        <a:rPr lang="en-US" sz="1050" dirty="0" err="1">
                          <a:effectLst/>
                        </a:rPr>
                        <a:t>MoblieNet</a:t>
                      </a:r>
                      <a:r>
                        <a:rPr lang="en-US" sz="1050" dirty="0">
                          <a:effectLst/>
                        </a:rPr>
                        <a:t>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50" spc="-5">
                          <a:effectLst/>
                        </a:rPr>
                        <a:t>96.34%</a:t>
                      </a:r>
                      <a:endParaRPr lang="en-US" sz="11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50" spc="-5">
                          <a:effectLst/>
                        </a:rPr>
                        <a:t>0.046</a:t>
                      </a:r>
                      <a:endParaRPr lang="en-US" sz="11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50" spc="-5">
                          <a:effectLst/>
                        </a:rPr>
                        <a:t>0.0518</a:t>
                      </a:r>
                      <a:endParaRPr lang="en-US" sz="11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46325597"/>
                  </a:ext>
                </a:extLst>
              </a:tr>
              <a:tr h="296564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</a:rPr>
                        <a:t>ENet</a:t>
                      </a:r>
                      <a:r>
                        <a:rPr lang="en-US" sz="1050" dirty="0">
                          <a:effectLst/>
                        </a:rPr>
                        <a:t>-SAD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50" spc="-5">
                          <a:effectLst/>
                        </a:rPr>
                        <a:t>96.64%</a:t>
                      </a:r>
                      <a:endParaRPr lang="en-US" sz="11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50" spc="-5">
                          <a:effectLst/>
                        </a:rPr>
                        <a:t>0.060</a:t>
                      </a:r>
                      <a:endParaRPr lang="en-US" sz="11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50" spc="-5">
                          <a:effectLst/>
                        </a:rPr>
                        <a:t>0.0205</a:t>
                      </a:r>
                      <a:endParaRPr lang="en-US" sz="11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585529"/>
                  </a:ext>
                </a:extLst>
              </a:tr>
              <a:tr h="23966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</a:rPr>
                        <a:t>KeyPointsEstimation</a:t>
                      </a:r>
                      <a:r>
                        <a:rPr lang="en-US" sz="1050" dirty="0">
                          <a:effectLst/>
                        </a:rPr>
                        <a:t>(32x16)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50" spc="-5">
                          <a:effectLst/>
                        </a:rPr>
                        <a:t>95.75%</a:t>
                      </a:r>
                      <a:endParaRPr lang="en-US" sz="11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50" spc="-5">
                          <a:effectLst/>
                        </a:rPr>
                        <a:t>0.027</a:t>
                      </a:r>
                      <a:endParaRPr lang="en-US" sz="11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50" spc="-5">
                          <a:effectLst/>
                        </a:rPr>
                        <a:t>0.0362</a:t>
                      </a:r>
                      <a:endParaRPr lang="en-US" sz="11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8108437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x-none" sz="1050" spc="-5" dirty="0">
                          <a:effectLst/>
                        </a:rPr>
                        <a:t>KeyPointsEstimation(64x32)</a:t>
                      </a:r>
                      <a:endParaRPr lang="en-US" sz="1100" spc="-5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50" spc="-5">
                          <a:effectLst/>
                        </a:rPr>
                        <a:t>96.62%</a:t>
                      </a:r>
                      <a:endParaRPr lang="en-US" sz="11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50" spc="-5">
                          <a:effectLst/>
                        </a:rPr>
                        <a:t>0.031</a:t>
                      </a:r>
                      <a:endParaRPr lang="en-US" sz="11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50" spc="-5">
                          <a:effectLst/>
                        </a:rPr>
                        <a:t>0.0272</a:t>
                      </a:r>
                      <a:endParaRPr lang="en-US" sz="11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383982"/>
                  </a:ext>
                </a:extLst>
              </a:tr>
              <a:tr h="296564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50" spc="-5">
                          <a:effectLst/>
                        </a:rPr>
                        <a:t>Our method</a:t>
                      </a:r>
                      <a:endParaRPr lang="en-US" sz="11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50" spc="-5">
                          <a:effectLst/>
                        </a:rPr>
                        <a:t>91.83%</a:t>
                      </a:r>
                      <a:endParaRPr lang="en-US" sz="11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50" spc="-5">
                          <a:effectLst/>
                        </a:rPr>
                        <a:t>0.103</a:t>
                      </a:r>
                      <a:endParaRPr lang="en-US" sz="11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50" spc="-5" dirty="0">
                          <a:effectLst/>
                        </a:rPr>
                        <a:t>0.096</a:t>
                      </a:r>
                      <a:endParaRPr lang="en-US" sz="1100" spc="-5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0850259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8A532F2-8878-466F-AA1C-7385EDD9C0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956466"/>
              </p:ext>
            </p:extLst>
          </p:nvPr>
        </p:nvGraphicFramePr>
        <p:xfrm>
          <a:off x="604434" y="4291489"/>
          <a:ext cx="4168776" cy="19996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95576">
                  <a:extLst>
                    <a:ext uri="{9D8B030D-6E8A-4147-A177-3AD203B41FA5}">
                      <a16:colId xmlns:a16="http://schemas.microsoft.com/office/drawing/2014/main" val="3922555174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3000137230"/>
                    </a:ext>
                  </a:extLst>
                </a:gridCol>
              </a:tblGrid>
              <a:tr h="253365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200" spc="-5">
                          <a:effectLst/>
                        </a:rPr>
                        <a:t>Model</a:t>
                      </a:r>
                      <a:endParaRPr lang="en-US" sz="12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200" spc="-5">
                          <a:effectLst/>
                        </a:rPr>
                        <a:t>Parameters (M)</a:t>
                      </a:r>
                      <a:endParaRPr lang="en-US" sz="12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9329747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SCNN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200" spc="-5">
                          <a:effectLst/>
                        </a:rPr>
                        <a:t>20.72</a:t>
                      </a:r>
                      <a:endParaRPr lang="en-US" sz="12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99909649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</a:rPr>
                        <a:t>LaneNet</a:t>
                      </a:r>
                      <a:r>
                        <a:rPr lang="en-US" sz="1050" dirty="0">
                          <a:effectLst/>
                        </a:rPr>
                        <a:t>(+H-net)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200" spc="-5">
                          <a:effectLst/>
                        </a:rPr>
                        <a:t>15.98</a:t>
                      </a:r>
                      <a:endParaRPr lang="en-US" sz="12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683203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</a:rPr>
                        <a:t>PointLaneNet</a:t>
                      </a:r>
                      <a:r>
                        <a:rPr lang="en-US" sz="1050" dirty="0">
                          <a:effectLst/>
                        </a:rPr>
                        <a:t>(</a:t>
                      </a:r>
                      <a:r>
                        <a:rPr lang="en-US" sz="1050" dirty="0" err="1">
                          <a:effectLst/>
                        </a:rPr>
                        <a:t>MoblieNet</a:t>
                      </a:r>
                      <a:r>
                        <a:rPr lang="en-US" sz="1050" dirty="0">
                          <a:effectLst/>
                        </a:rPr>
                        <a:t>)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200" spc="-5">
                          <a:effectLst/>
                        </a:rPr>
                        <a:t>5.33</a:t>
                      </a:r>
                      <a:endParaRPr lang="en-US" sz="12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0319098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</a:rPr>
                        <a:t>ENet</a:t>
                      </a:r>
                      <a:r>
                        <a:rPr lang="en-US" sz="1050" dirty="0">
                          <a:effectLst/>
                        </a:rPr>
                        <a:t>-SAD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200" spc="-5">
                          <a:effectLst/>
                        </a:rPr>
                        <a:t>0.98</a:t>
                      </a:r>
                      <a:endParaRPr lang="en-US" sz="12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8694604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</a:rPr>
                        <a:t>KeyPointsEstimation</a:t>
                      </a:r>
                      <a:r>
                        <a:rPr lang="en-US" sz="1050" dirty="0">
                          <a:effectLst/>
                        </a:rPr>
                        <a:t>(32x16)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200" spc="-5">
                          <a:effectLst/>
                        </a:rPr>
                        <a:t>4.4</a:t>
                      </a:r>
                      <a:endParaRPr lang="en-US" sz="12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38601136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x-none" sz="1050" spc="-5" dirty="0">
                          <a:effectLst/>
                        </a:rPr>
                        <a:t>KeyPointsEstimation(64x32)</a:t>
                      </a:r>
                      <a:r>
                        <a:rPr lang="en-US" sz="1050" spc="-5" dirty="0">
                          <a:effectLst/>
                        </a:rPr>
                        <a:t> </a:t>
                      </a:r>
                      <a:endParaRPr lang="en-US" sz="1200" spc="-5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200" spc="-5">
                          <a:effectLst/>
                        </a:rPr>
                        <a:t>4.39</a:t>
                      </a:r>
                      <a:endParaRPr lang="en-US" sz="12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2506528"/>
                  </a:ext>
                </a:extLst>
              </a:tr>
              <a:tr h="239395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200" spc="-5">
                          <a:effectLst/>
                        </a:rPr>
                        <a:t>Our Model</a:t>
                      </a:r>
                      <a:endParaRPr lang="en-US" sz="12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200" spc="-5" dirty="0">
                          <a:effectLst/>
                        </a:rPr>
                        <a:t>21.67</a:t>
                      </a:r>
                      <a:endParaRPr lang="en-US" sz="1200" spc="-5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702555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64E243C-4D6E-4249-B279-A24F9C4C5B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769094"/>
              </p:ext>
            </p:extLst>
          </p:nvPr>
        </p:nvGraphicFramePr>
        <p:xfrm>
          <a:off x="977900" y="1931670"/>
          <a:ext cx="3632199" cy="1342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5311">
                  <a:extLst>
                    <a:ext uri="{9D8B030D-6E8A-4147-A177-3AD203B41FA5}">
                      <a16:colId xmlns:a16="http://schemas.microsoft.com/office/drawing/2014/main" val="2458401882"/>
                    </a:ext>
                  </a:extLst>
                </a:gridCol>
                <a:gridCol w="1210971">
                  <a:extLst>
                    <a:ext uri="{9D8B030D-6E8A-4147-A177-3AD203B41FA5}">
                      <a16:colId xmlns:a16="http://schemas.microsoft.com/office/drawing/2014/main" val="130933836"/>
                    </a:ext>
                  </a:extLst>
                </a:gridCol>
                <a:gridCol w="955917">
                  <a:extLst>
                    <a:ext uri="{9D8B030D-6E8A-4147-A177-3AD203B41FA5}">
                      <a16:colId xmlns:a16="http://schemas.microsoft.com/office/drawing/2014/main" val="678752665"/>
                    </a:ext>
                  </a:extLst>
                </a:gridCol>
              </a:tblGrid>
              <a:tr h="165100">
                <a:tc>
                  <a:txBody>
                    <a:bodyPr/>
                    <a:lstStyle/>
                    <a:p>
                      <a:endParaRPr lang="en-US" sz="10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LaneNet [11]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Our method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9057218"/>
                  </a:ext>
                </a:extLst>
              </a:tr>
              <a:tr h="24701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Forward pass time (ms)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13.6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10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1136068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Postprocessing time (ms)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1</a:t>
                      </a:r>
                      <a:r>
                        <a:rPr lang="ar-SA" sz="1050" dirty="0">
                          <a:effectLst/>
                        </a:rPr>
                        <a:t>3</a:t>
                      </a:r>
                      <a:r>
                        <a:rPr lang="en-US" sz="1050" dirty="0">
                          <a:effectLst/>
                        </a:rPr>
                        <a:t>52</a:t>
                      </a:r>
                      <a:endParaRPr lang="en-US" sz="10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50">
                          <a:effectLst/>
                        </a:rPr>
                        <a:t>5</a:t>
                      </a:r>
                      <a:r>
                        <a:rPr lang="en-US" sz="1050">
                          <a:effectLst/>
                        </a:rPr>
                        <a:t>6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0965310"/>
                  </a:ext>
                </a:extLst>
              </a:tr>
              <a:tr h="26860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Total time (ms)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r>
                        <a:rPr lang="ar-SA" sz="1050">
                          <a:effectLst/>
                        </a:rPr>
                        <a:t>3</a:t>
                      </a:r>
                      <a:r>
                        <a:rPr lang="en-US" sz="1050">
                          <a:effectLst/>
                        </a:rPr>
                        <a:t>65.6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50">
                          <a:effectLst/>
                        </a:rPr>
                        <a:t>6</a:t>
                      </a:r>
                      <a:r>
                        <a:rPr lang="en-US" sz="1050">
                          <a:effectLst/>
                        </a:rPr>
                        <a:t>6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5855979"/>
                  </a:ext>
                </a:extLst>
              </a:tr>
              <a:tr h="26860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FPS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0.7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15</a:t>
                      </a:r>
                      <a:endParaRPr lang="en-US" sz="10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162820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66782BE-303A-4231-88EF-1321266EA25C}"/>
              </a:ext>
            </a:extLst>
          </p:cNvPr>
          <p:cNvSpPr txBox="1"/>
          <p:nvPr/>
        </p:nvSpPr>
        <p:spPr>
          <a:xfrm>
            <a:off x="613721" y="3200924"/>
            <a:ext cx="4417849" cy="404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Comparing our method’s speed against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LaneNet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5F25DE-0E3A-4784-99A2-7AB757B16C6F}"/>
              </a:ext>
            </a:extLst>
          </p:cNvPr>
          <p:cNvSpPr txBox="1"/>
          <p:nvPr/>
        </p:nvSpPr>
        <p:spPr>
          <a:xfrm>
            <a:off x="6721118" y="3887339"/>
            <a:ext cx="5001338" cy="404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Comparing our method’s accuracy against state-of-the-art algorithms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D5CFDB-1689-474E-B7D5-8BDCFCC799A1}"/>
              </a:ext>
            </a:extLst>
          </p:cNvPr>
          <p:cNvSpPr txBox="1"/>
          <p:nvPr/>
        </p:nvSpPr>
        <p:spPr>
          <a:xfrm>
            <a:off x="-76321" y="6167083"/>
            <a:ext cx="5740639" cy="404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Comparing our model parameters against state-of-the-art algorithms </a:t>
            </a:r>
          </a:p>
        </p:txBody>
      </p:sp>
    </p:spTree>
    <p:extLst>
      <p:ext uri="{BB962C8B-B14F-4D97-AF65-F5344CB8AC3E}">
        <p14:creationId xmlns:p14="http://schemas.microsoft.com/office/powerpoint/2010/main" val="1902323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765AEE2C-632C-4E6B-B7AE-A78D4A929711}"/>
              </a:ext>
            </a:extLst>
          </p:cNvPr>
          <p:cNvSpPr/>
          <p:nvPr/>
        </p:nvSpPr>
        <p:spPr>
          <a:xfrm>
            <a:off x="0" y="448627"/>
            <a:ext cx="6246054" cy="74776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itle 3">
            <a:extLst>
              <a:ext uri="{FF2B5EF4-FFF2-40B4-BE49-F238E27FC236}">
                <a16:creationId xmlns:a16="http://schemas.microsoft.com/office/drawing/2014/main" id="{95EA6FE4-1462-4AC4-9E50-D3F56836A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Conclusion &amp; Future work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7C8851-170E-4126-AA55-0394847E57C6}"/>
              </a:ext>
            </a:extLst>
          </p:cNvPr>
          <p:cNvSpPr txBox="1"/>
          <p:nvPr/>
        </p:nvSpPr>
        <p:spPr>
          <a:xfrm>
            <a:off x="889000" y="1821433"/>
            <a:ext cx="9740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 real-time method for lane instance segmentation is proposed which runs at 15 fps on Tesla K80 GPU and achieve competitive accuracy on tuSimple benchmark.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1A16EA-9B35-4BAB-9B34-D9124242BB07}"/>
              </a:ext>
            </a:extLst>
          </p:cNvPr>
          <p:cNvSpPr txBox="1"/>
          <p:nvPr/>
        </p:nvSpPr>
        <p:spPr>
          <a:xfrm>
            <a:off x="889000" y="2967335"/>
            <a:ext cx="10490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An achievement of this work is to integrate the use of powerful deep-learning architectures and techniques with inexpensive postprocessing address both accuracy and speed challenges. 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22A0F6-C448-4AA9-9C73-769FE8DD7C98}"/>
              </a:ext>
            </a:extLst>
          </p:cNvPr>
          <p:cNvSpPr txBox="1"/>
          <p:nvPr/>
        </p:nvSpPr>
        <p:spPr>
          <a:xfrm>
            <a:off x="711200" y="4238708"/>
            <a:ext cx="10668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As a future work,  SegNet performance will be improved by providing more data to train on and new methods will be explored to addres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s weak points in this method namely, improving lanes separation, to increase accuracy.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135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F8D61-9318-4DC8-A868-2B1BFDD2B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914" y="2722266"/>
            <a:ext cx="3730172" cy="107503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69273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CE9F0CA4-609D-4E22-A3A5-DCAA1760B5DA}"/>
              </a:ext>
            </a:extLst>
          </p:cNvPr>
          <p:cNvSpPr/>
          <p:nvPr/>
        </p:nvSpPr>
        <p:spPr>
          <a:xfrm>
            <a:off x="1" y="2157517"/>
            <a:ext cx="9692639" cy="3638372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285817"/>
            <a:ext cx="10983132" cy="747763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2" name="Text Placeholder 6" descr="3D Models">
            <a:extLst>
              <a:ext uri="{FF2B5EF4-FFF2-40B4-BE49-F238E27FC236}">
                <a16:creationId xmlns:a16="http://schemas.microsoft.com/office/drawing/2014/main" id="{0D4EB70A-0A14-4B27-B499-59D76007ABA8}"/>
              </a:ext>
            </a:extLst>
          </p:cNvPr>
          <p:cNvSpPr txBox="1">
            <a:spLocks/>
          </p:cNvSpPr>
          <p:nvPr/>
        </p:nvSpPr>
        <p:spPr>
          <a:xfrm>
            <a:off x="921591" y="1619409"/>
            <a:ext cx="3475038" cy="3651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800" dirty="0">
              <a:latin typeface="+mj-lt"/>
              <a:ea typeface="+mj-ea"/>
              <a:cs typeface="+mj-cs"/>
            </a:endParaRPr>
          </a:p>
        </p:txBody>
      </p:sp>
      <p:pic>
        <p:nvPicPr>
          <p:cNvPr id="3" name="Grid" descr="grid plane">
            <a:extLst>
              <a:ext uri="{FF2B5EF4-FFF2-40B4-BE49-F238E27FC236}">
                <a16:creationId xmlns:a16="http://schemas.microsoft.com/office/drawing/2014/main" id="{71F5A0B2-7584-4034-8919-A5F2C482F4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7" r="-943" b="-1096"/>
          <a:stretch/>
        </p:blipFill>
        <p:spPr>
          <a:xfrm>
            <a:off x="5827143" y="2570364"/>
            <a:ext cx="5896604" cy="3030452"/>
          </a:xfrm>
          <a:prstGeom prst="rect">
            <a:avLst/>
          </a:prstGeom>
        </p:spPr>
      </p:pic>
      <p:sp>
        <p:nvSpPr>
          <p:cNvPr id="7" name="TextBox 3D 1">
            <a:extLst>
              <a:ext uri="{FF2B5EF4-FFF2-40B4-BE49-F238E27FC236}">
                <a16:creationId xmlns:a16="http://schemas.microsoft.com/office/drawing/2014/main" id="{793D8DEF-3B62-4E96-9D4A-0030ACE85CE5}"/>
              </a:ext>
            </a:extLst>
          </p:cNvPr>
          <p:cNvSpPr txBox="1">
            <a:spLocks/>
          </p:cNvSpPr>
          <p:nvPr/>
        </p:nvSpPr>
        <p:spPr>
          <a:xfrm>
            <a:off x="1192665" y="2341339"/>
            <a:ext cx="5288252" cy="307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Literature review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Methodology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Results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 &amp; future work</a:t>
            </a:r>
          </a:p>
        </p:txBody>
      </p:sp>
    </p:spTree>
    <p:extLst>
      <p:ext uri="{BB962C8B-B14F-4D97-AF65-F5344CB8AC3E}">
        <p14:creationId xmlns:p14="http://schemas.microsoft.com/office/powerpoint/2010/main" val="3855108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A1373CA-D307-4E8A-8932-3329745C5258}"/>
              </a:ext>
            </a:extLst>
          </p:cNvPr>
          <p:cNvSpPr/>
          <p:nvPr/>
        </p:nvSpPr>
        <p:spPr>
          <a:xfrm>
            <a:off x="0" y="448627"/>
            <a:ext cx="6246054" cy="74776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1F6779-40A6-4140-AA9E-C44F5FF03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Problem statement</a:t>
            </a:r>
          </a:p>
        </p:txBody>
      </p:sp>
      <p:sp>
        <p:nvSpPr>
          <p:cNvPr id="6" name="TextBox 3D 1">
            <a:extLst>
              <a:ext uri="{FF2B5EF4-FFF2-40B4-BE49-F238E27FC236}">
                <a16:creationId xmlns:a16="http://schemas.microsoft.com/office/drawing/2014/main" id="{260A83E0-73AB-4849-95DC-1A187FAD50F8}"/>
              </a:ext>
            </a:extLst>
          </p:cNvPr>
          <p:cNvSpPr txBox="1">
            <a:spLocks/>
          </p:cNvSpPr>
          <p:nvPr/>
        </p:nvSpPr>
        <p:spPr>
          <a:xfrm>
            <a:off x="883175" y="1891848"/>
            <a:ext cx="10399113" cy="1227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Lane detection is a perception task in modern/autonomous vehicles that is critical in many modern cars features nowadays.</a:t>
            </a:r>
          </a:p>
        </p:txBody>
      </p:sp>
      <p:pic>
        <p:nvPicPr>
          <p:cNvPr id="8" name="Picture 7" descr="A view of a road&#10;&#10;Description automatically generated">
            <a:extLst>
              <a:ext uri="{FF2B5EF4-FFF2-40B4-BE49-F238E27FC236}">
                <a16:creationId xmlns:a16="http://schemas.microsoft.com/office/drawing/2014/main" id="{443FF9C7-2E74-4D75-8115-1308C90E6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477" y="3330470"/>
            <a:ext cx="4933071" cy="2773915"/>
          </a:xfrm>
          <a:prstGeom prst="rect">
            <a:avLst/>
          </a:prstGeom>
        </p:spPr>
      </p:pic>
      <p:pic>
        <p:nvPicPr>
          <p:cNvPr id="10" name="Picture 9" descr="A view of a road&#10;&#10;Description automatically generated">
            <a:extLst>
              <a:ext uri="{FF2B5EF4-FFF2-40B4-BE49-F238E27FC236}">
                <a16:creationId xmlns:a16="http://schemas.microsoft.com/office/drawing/2014/main" id="{CFC50963-2F07-44CC-AC5D-3A038F81C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54" y="3330470"/>
            <a:ext cx="4933071" cy="2773915"/>
          </a:xfrm>
          <a:prstGeom prst="rect">
            <a:avLst/>
          </a:prstGeom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1614D697-5520-4419-A44D-B0A7DD6C7AFE}"/>
              </a:ext>
            </a:extLst>
          </p:cNvPr>
          <p:cNvSpPr txBox="1">
            <a:spLocks/>
          </p:cNvSpPr>
          <p:nvPr/>
        </p:nvSpPr>
        <p:spPr>
          <a:xfrm>
            <a:off x="1950243" y="6104385"/>
            <a:ext cx="2284132" cy="3738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>
                <a:solidFill>
                  <a:srgbClr val="D24726"/>
                </a:solidFill>
              </a:rPr>
              <a:t>Lane keeping assistant LKA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DFC4C2EE-F51A-4A71-A3F2-F28F164BDA82}"/>
              </a:ext>
            </a:extLst>
          </p:cNvPr>
          <p:cNvSpPr txBox="1">
            <a:spLocks/>
          </p:cNvSpPr>
          <p:nvPr/>
        </p:nvSpPr>
        <p:spPr>
          <a:xfrm>
            <a:off x="8264293" y="6128422"/>
            <a:ext cx="2581898" cy="3738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>
                <a:solidFill>
                  <a:srgbClr val="D24726"/>
                </a:solidFill>
              </a:rPr>
              <a:t>Road edge detection</a:t>
            </a:r>
          </a:p>
        </p:txBody>
      </p:sp>
    </p:spTree>
    <p:extLst>
      <p:ext uri="{BB962C8B-B14F-4D97-AF65-F5344CB8AC3E}">
        <p14:creationId xmlns:p14="http://schemas.microsoft.com/office/powerpoint/2010/main" val="2172503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9D2FDEE-FA0E-43DA-A42B-531F587CEA82}"/>
              </a:ext>
            </a:extLst>
          </p:cNvPr>
          <p:cNvSpPr txBox="1"/>
          <p:nvPr/>
        </p:nvSpPr>
        <p:spPr>
          <a:xfrm>
            <a:off x="604433" y="1446600"/>
            <a:ext cx="8230077" cy="1668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general, vehicle-based software solutions are complex because: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1- Limited resources on vehicle-based systems.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2- High standards imposed by safety regulations</a:t>
            </a:r>
          </a:p>
        </p:txBody>
      </p:sp>
      <p:pic>
        <p:nvPicPr>
          <p:cNvPr id="8" name="Picture 7" descr="A drawing of a person&#10;&#10;Description automatically generated">
            <a:extLst>
              <a:ext uri="{FF2B5EF4-FFF2-40B4-BE49-F238E27FC236}">
                <a16:creationId xmlns:a16="http://schemas.microsoft.com/office/drawing/2014/main" id="{DDF7248F-8482-4C8E-9F54-2408776D4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894" y="4310153"/>
            <a:ext cx="3429000" cy="1333500"/>
          </a:xfrm>
          <a:prstGeom prst="rect">
            <a:avLst/>
          </a:prstGeom>
        </p:spPr>
      </p:pic>
      <p:pic>
        <p:nvPicPr>
          <p:cNvPr id="10" name="Picture 9" descr="A picture containing clock&#10;&#10;Description automatically generated">
            <a:extLst>
              <a:ext uri="{FF2B5EF4-FFF2-40B4-BE49-F238E27FC236}">
                <a16:creationId xmlns:a16="http://schemas.microsoft.com/office/drawing/2014/main" id="{C212E216-3716-4990-BB2C-F8A84CC6D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460" y="4310153"/>
            <a:ext cx="5372100" cy="12668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1BAE74C-576C-4A35-AD77-609829079BD3}"/>
              </a:ext>
            </a:extLst>
          </p:cNvPr>
          <p:cNvSpPr/>
          <p:nvPr/>
        </p:nvSpPr>
        <p:spPr>
          <a:xfrm>
            <a:off x="0" y="448627"/>
            <a:ext cx="6246054" cy="74776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C1D9D5EF-92C1-466A-89DC-2C38040F6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1100720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0B6F53C-37ED-41C7-883D-DB40DF1E5125}"/>
              </a:ext>
            </a:extLst>
          </p:cNvPr>
          <p:cNvSpPr txBox="1"/>
          <p:nvPr/>
        </p:nvSpPr>
        <p:spPr>
          <a:xfrm>
            <a:off x="604433" y="1446600"/>
            <a:ext cx="8230077" cy="1668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Particularly, lane detection is a challenging task because: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1- Variations and distortions in environment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2- Unique shape of lanes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0FD7E2-A0EA-4CCC-AFD7-E314B0B4B495}"/>
              </a:ext>
            </a:extLst>
          </p:cNvPr>
          <p:cNvSpPr/>
          <p:nvPr/>
        </p:nvSpPr>
        <p:spPr>
          <a:xfrm>
            <a:off x="0" y="448627"/>
            <a:ext cx="6246054" cy="74776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314FD056-7A3E-4895-8036-90C343755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Problem statement</a:t>
            </a:r>
          </a:p>
        </p:txBody>
      </p:sp>
      <p:pic>
        <p:nvPicPr>
          <p:cNvPr id="16" name="Picture 15" descr="A car is lined up on the side of a road&#10;&#10;Description automatically generated">
            <a:extLst>
              <a:ext uri="{FF2B5EF4-FFF2-40B4-BE49-F238E27FC236}">
                <a16:creationId xmlns:a16="http://schemas.microsoft.com/office/drawing/2014/main" id="{7BCAE547-7BB5-4216-8FC4-F991CB2EC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8" y="3429000"/>
            <a:ext cx="2977662" cy="1634050"/>
          </a:xfrm>
          <a:prstGeom prst="rect">
            <a:avLst/>
          </a:prstGeom>
        </p:spPr>
      </p:pic>
      <p:pic>
        <p:nvPicPr>
          <p:cNvPr id="18" name="Picture 17" descr="A car parked on the side of a road&#10;&#10;Description automatically generated">
            <a:extLst>
              <a:ext uri="{FF2B5EF4-FFF2-40B4-BE49-F238E27FC236}">
                <a16:creationId xmlns:a16="http://schemas.microsoft.com/office/drawing/2014/main" id="{50C83163-3F81-447D-AF56-76FC31CAD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1" y="3429001"/>
            <a:ext cx="2904978" cy="1634050"/>
          </a:xfrm>
          <a:prstGeom prst="rect">
            <a:avLst/>
          </a:prstGeom>
        </p:spPr>
      </p:pic>
      <p:pic>
        <p:nvPicPr>
          <p:cNvPr id="20" name="Picture 19" descr="A car is lined up on the side of a road&#10;&#10;Description automatically generated">
            <a:extLst>
              <a:ext uri="{FF2B5EF4-FFF2-40B4-BE49-F238E27FC236}">
                <a16:creationId xmlns:a16="http://schemas.microsoft.com/office/drawing/2014/main" id="{F383D1D3-70D0-4DB2-A58B-D868B4371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98" y="5109150"/>
            <a:ext cx="2977662" cy="1634050"/>
          </a:xfrm>
          <a:prstGeom prst="rect">
            <a:avLst/>
          </a:prstGeom>
        </p:spPr>
      </p:pic>
      <p:pic>
        <p:nvPicPr>
          <p:cNvPr id="22" name="Picture 21" descr="A car is lined up on the side of a road&#10;&#10;Description automatically generated">
            <a:extLst>
              <a:ext uri="{FF2B5EF4-FFF2-40B4-BE49-F238E27FC236}">
                <a16:creationId xmlns:a16="http://schemas.microsoft.com/office/drawing/2014/main" id="{8138FB7D-5FC4-4777-B96A-09DBA3D20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70" y="5109149"/>
            <a:ext cx="2904978" cy="1634050"/>
          </a:xfrm>
          <a:prstGeom prst="rect">
            <a:avLst/>
          </a:prstGeom>
        </p:spPr>
      </p:pic>
      <p:pic>
        <p:nvPicPr>
          <p:cNvPr id="26" name="Picture 25" descr="A picture containing scene, road, outdoor, highway&#10;&#10;Description automatically generated">
            <a:extLst>
              <a:ext uri="{FF2B5EF4-FFF2-40B4-BE49-F238E27FC236}">
                <a16:creationId xmlns:a16="http://schemas.microsoft.com/office/drawing/2014/main" id="{F46D8D62-EA71-4696-82DF-489DC15E3D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9033" y="2999884"/>
            <a:ext cx="4885596" cy="2109265"/>
          </a:xfrm>
          <a:prstGeom prst="rect">
            <a:avLst/>
          </a:prstGeom>
        </p:spPr>
      </p:pic>
      <p:pic>
        <p:nvPicPr>
          <p:cNvPr id="28" name="Picture 27" descr="A close up of a road&#10;&#10;Description automatically generated">
            <a:extLst>
              <a:ext uri="{FF2B5EF4-FFF2-40B4-BE49-F238E27FC236}">
                <a16:creationId xmlns:a16="http://schemas.microsoft.com/office/drawing/2014/main" id="{DFAA6685-C26A-477E-B32D-98055306734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6760" t="35964" b="17446"/>
          <a:stretch/>
        </p:blipFill>
        <p:spPr>
          <a:xfrm>
            <a:off x="9362339" y="5109149"/>
            <a:ext cx="2752290" cy="1668085"/>
          </a:xfrm>
          <a:prstGeom prst="rect">
            <a:avLst/>
          </a:prstGeom>
        </p:spPr>
      </p:pic>
      <p:pic>
        <p:nvPicPr>
          <p:cNvPr id="30" name="Picture 29" descr="A sign on the side of a road&#10;&#10;Description automatically generated">
            <a:extLst>
              <a:ext uri="{FF2B5EF4-FFF2-40B4-BE49-F238E27FC236}">
                <a16:creationId xmlns:a16="http://schemas.microsoft.com/office/drawing/2014/main" id="{2AFBE8E8-AEA6-454A-99AB-9E45AFCCDA5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905" t="24376" r="8078" b="6012"/>
          <a:stretch/>
        </p:blipFill>
        <p:spPr>
          <a:xfrm>
            <a:off x="7229032" y="5109149"/>
            <a:ext cx="2169741" cy="166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80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0B6F53C-37ED-41C7-883D-DB40DF1E5125}"/>
              </a:ext>
            </a:extLst>
          </p:cNvPr>
          <p:cNvSpPr txBox="1"/>
          <p:nvPr/>
        </p:nvSpPr>
        <p:spPr>
          <a:xfrm>
            <a:off x="604433" y="1446600"/>
            <a:ext cx="9657167" cy="560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Traditional method used feature engineering to rely on lane’s characteristics to detect them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0FD7E2-A0EA-4CCC-AFD7-E314B0B4B495}"/>
              </a:ext>
            </a:extLst>
          </p:cNvPr>
          <p:cNvSpPr/>
          <p:nvPr/>
        </p:nvSpPr>
        <p:spPr>
          <a:xfrm>
            <a:off x="0" y="448627"/>
            <a:ext cx="6246054" cy="74776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314FD056-7A3E-4895-8036-90C343755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Literature review</a:t>
            </a:r>
          </a:p>
        </p:txBody>
      </p:sp>
      <p:pic>
        <p:nvPicPr>
          <p:cNvPr id="3" name="Picture 2" descr="A car driving on a road&#10;&#10;Description automatically generated">
            <a:extLst>
              <a:ext uri="{FF2B5EF4-FFF2-40B4-BE49-F238E27FC236}">
                <a16:creationId xmlns:a16="http://schemas.microsoft.com/office/drawing/2014/main" id="{65028897-B877-469C-A30C-9DDEF6465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5584" y="4905082"/>
            <a:ext cx="2675384" cy="1737179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C85E5B-4695-48DE-8A02-B9DAE221F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835" y="4905082"/>
            <a:ext cx="2675384" cy="1737179"/>
          </a:xfrm>
          <a:prstGeom prst="rect">
            <a:avLst/>
          </a:prstGeom>
        </p:spPr>
      </p:pic>
      <p:pic>
        <p:nvPicPr>
          <p:cNvPr id="7" name="Picture 6" descr="A picture containing scene, road, outdoor, highway&#10;&#10;Description automatically generated">
            <a:extLst>
              <a:ext uri="{FF2B5EF4-FFF2-40B4-BE49-F238E27FC236}">
                <a16:creationId xmlns:a16="http://schemas.microsoft.com/office/drawing/2014/main" id="{4FDF4A73-D3FE-40EA-8D78-56F8C8C5D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340" y="4896067"/>
            <a:ext cx="2675383" cy="1737179"/>
          </a:xfrm>
          <a:prstGeom prst="rect">
            <a:avLst/>
          </a:prstGeom>
        </p:spPr>
      </p:pic>
      <p:pic>
        <p:nvPicPr>
          <p:cNvPr id="10" name="Picture 9" descr="A picture containing road&#10;&#10;Description automatically generated">
            <a:extLst>
              <a:ext uri="{FF2B5EF4-FFF2-40B4-BE49-F238E27FC236}">
                <a16:creationId xmlns:a16="http://schemas.microsoft.com/office/drawing/2014/main" id="{F2F64BDB-F349-4CDD-84AC-5B6D3D6042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4087" y="4896066"/>
            <a:ext cx="2675384" cy="1737180"/>
          </a:xfrm>
          <a:prstGeom prst="rect">
            <a:avLst/>
          </a:prstGeom>
        </p:spPr>
      </p:pic>
      <p:pic>
        <p:nvPicPr>
          <p:cNvPr id="12" name="Picture 11" descr="A picture containing air, smoke&#10;&#10;Description automatically generated">
            <a:extLst>
              <a:ext uri="{FF2B5EF4-FFF2-40B4-BE49-F238E27FC236}">
                <a16:creationId xmlns:a16="http://schemas.microsoft.com/office/drawing/2014/main" id="{B184B6BE-060C-4679-B4BC-00D6326F96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0105" y="2243999"/>
            <a:ext cx="3601614" cy="2014797"/>
          </a:xfrm>
          <a:prstGeom prst="rect">
            <a:avLst/>
          </a:prstGeom>
        </p:spPr>
      </p:pic>
      <p:pic>
        <p:nvPicPr>
          <p:cNvPr id="17" name="Picture 16" descr="A sign on the side of a road&#10;&#10;Description automatically generated">
            <a:extLst>
              <a:ext uri="{FF2B5EF4-FFF2-40B4-BE49-F238E27FC236}">
                <a16:creationId xmlns:a16="http://schemas.microsoft.com/office/drawing/2014/main" id="{0B27ABA8-D962-4D49-8F16-BA34F848308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4770"/>
          <a:stretch/>
        </p:blipFill>
        <p:spPr>
          <a:xfrm>
            <a:off x="4929179" y="2233177"/>
            <a:ext cx="3166390" cy="2011512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DC55809-FC94-4CEB-929D-F583841E914E}"/>
              </a:ext>
            </a:extLst>
          </p:cNvPr>
          <p:cNvSpPr/>
          <p:nvPr/>
        </p:nvSpPr>
        <p:spPr>
          <a:xfrm>
            <a:off x="604433" y="2151905"/>
            <a:ext cx="11410336" cy="2198987"/>
          </a:xfrm>
          <a:prstGeom prst="rect">
            <a:avLst/>
          </a:prstGeom>
          <a:noFill/>
          <a:ln w="38100">
            <a:solidFill>
              <a:srgbClr val="D24726"/>
            </a:solidFill>
            <a:extLst>
              <a:ext uri="{C807C97D-BFC1-408E-A445-0C87EB9F89A2}">
                <ask:lineSketchStyleProps xmlns:ask="http://schemas.microsoft.com/office/drawing/2018/sketchyshapes" sd="3711412654">
                  <a:custGeom>
                    <a:avLst/>
                    <a:gdLst>
                      <a:gd name="connsiteX0" fmla="*/ 0 w 11410336"/>
                      <a:gd name="connsiteY0" fmla="*/ 0 h 2198987"/>
                      <a:gd name="connsiteX1" fmla="*/ 570517 w 11410336"/>
                      <a:gd name="connsiteY1" fmla="*/ 0 h 2198987"/>
                      <a:gd name="connsiteX2" fmla="*/ 912827 w 11410336"/>
                      <a:gd name="connsiteY2" fmla="*/ 0 h 2198987"/>
                      <a:gd name="connsiteX3" fmla="*/ 1597447 w 11410336"/>
                      <a:gd name="connsiteY3" fmla="*/ 0 h 2198987"/>
                      <a:gd name="connsiteX4" fmla="*/ 1825654 w 11410336"/>
                      <a:gd name="connsiteY4" fmla="*/ 0 h 2198987"/>
                      <a:gd name="connsiteX5" fmla="*/ 2510274 w 11410336"/>
                      <a:gd name="connsiteY5" fmla="*/ 0 h 2198987"/>
                      <a:gd name="connsiteX6" fmla="*/ 3194894 w 11410336"/>
                      <a:gd name="connsiteY6" fmla="*/ 0 h 2198987"/>
                      <a:gd name="connsiteX7" fmla="*/ 3993618 w 11410336"/>
                      <a:gd name="connsiteY7" fmla="*/ 0 h 2198987"/>
                      <a:gd name="connsiteX8" fmla="*/ 4221824 w 11410336"/>
                      <a:gd name="connsiteY8" fmla="*/ 0 h 2198987"/>
                      <a:gd name="connsiteX9" fmla="*/ 4450031 w 11410336"/>
                      <a:gd name="connsiteY9" fmla="*/ 0 h 2198987"/>
                      <a:gd name="connsiteX10" fmla="*/ 5134651 w 11410336"/>
                      <a:gd name="connsiteY10" fmla="*/ 0 h 2198987"/>
                      <a:gd name="connsiteX11" fmla="*/ 5705168 w 11410336"/>
                      <a:gd name="connsiteY11" fmla="*/ 0 h 2198987"/>
                      <a:gd name="connsiteX12" fmla="*/ 6503892 w 11410336"/>
                      <a:gd name="connsiteY12" fmla="*/ 0 h 2198987"/>
                      <a:gd name="connsiteX13" fmla="*/ 7302615 w 11410336"/>
                      <a:gd name="connsiteY13" fmla="*/ 0 h 2198987"/>
                      <a:gd name="connsiteX14" fmla="*/ 7644925 w 11410336"/>
                      <a:gd name="connsiteY14" fmla="*/ 0 h 2198987"/>
                      <a:gd name="connsiteX15" fmla="*/ 8443649 w 11410336"/>
                      <a:gd name="connsiteY15" fmla="*/ 0 h 2198987"/>
                      <a:gd name="connsiteX16" fmla="*/ 8785959 w 11410336"/>
                      <a:gd name="connsiteY16" fmla="*/ 0 h 2198987"/>
                      <a:gd name="connsiteX17" fmla="*/ 9014165 w 11410336"/>
                      <a:gd name="connsiteY17" fmla="*/ 0 h 2198987"/>
                      <a:gd name="connsiteX18" fmla="*/ 9242372 w 11410336"/>
                      <a:gd name="connsiteY18" fmla="*/ 0 h 2198987"/>
                      <a:gd name="connsiteX19" fmla="*/ 10041096 w 11410336"/>
                      <a:gd name="connsiteY19" fmla="*/ 0 h 2198987"/>
                      <a:gd name="connsiteX20" fmla="*/ 10383406 w 11410336"/>
                      <a:gd name="connsiteY20" fmla="*/ 0 h 2198987"/>
                      <a:gd name="connsiteX21" fmla="*/ 11410336 w 11410336"/>
                      <a:gd name="connsiteY21" fmla="*/ 0 h 2198987"/>
                      <a:gd name="connsiteX22" fmla="*/ 11410336 w 11410336"/>
                      <a:gd name="connsiteY22" fmla="*/ 549747 h 2198987"/>
                      <a:gd name="connsiteX23" fmla="*/ 11410336 w 11410336"/>
                      <a:gd name="connsiteY23" fmla="*/ 1143473 h 2198987"/>
                      <a:gd name="connsiteX24" fmla="*/ 11410336 w 11410336"/>
                      <a:gd name="connsiteY24" fmla="*/ 1715210 h 2198987"/>
                      <a:gd name="connsiteX25" fmla="*/ 11410336 w 11410336"/>
                      <a:gd name="connsiteY25" fmla="*/ 2198987 h 2198987"/>
                      <a:gd name="connsiteX26" fmla="*/ 11182129 w 11410336"/>
                      <a:gd name="connsiteY26" fmla="*/ 2198987 h 2198987"/>
                      <a:gd name="connsiteX27" fmla="*/ 10383406 w 11410336"/>
                      <a:gd name="connsiteY27" fmla="*/ 2198987 h 2198987"/>
                      <a:gd name="connsiteX28" fmla="*/ 9698786 w 11410336"/>
                      <a:gd name="connsiteY28" fmla="*/ 2198987 h 2198987"/>
                      <a:gd name="connsiteX29" fmla="*/ 9128269 w 11410336"/>
                      <a:gd name="connsiteY29" fmla="*/ 2198987 h 2198987"/>
                      <a:gd name="connsiteX30" fmla="*/ 8329545 w 11410336"/>
                      <a:gd name="connsiteY30" fmla="*/ 2198987 h 2198987"/>
                      <a:gd name="connsiteX31" fmla="*/ 8101339 w 11410336"/>
                      <a:gd name="connsiteY31" fmla="*/ 2198987 h 2198987"/>
                      <a:gd name="connsiteX32" fmla="*/ 7302615 w 11410336"/>
                      <a:gd name="connsiteY32" fmla="*/ 2198987 h 2198987"/>
                      <a:gd name="connsiteX33" fmla="*/ 6617995 w 11410336"/>
                      <a:gd name="connsiteY33" fmla="*/ 2198987 h 2198987"/>
                      <a:gd name="connsiteX34" fmla="*/ 6389788 w 11410336"/>
                      <a:gd name="connsiteY34" fmla="*/ 2198987 h 2198987"/>
                      <a:gd name="connsiteX35" fmla="*/ 5705168 w 11410336"/>
                      <a:gd name="connsiteY35" fmla="*/ 2198987 h 2198987"/>
                      <a:gd name="connsiteX36" fmla="*/ 5362858 w 11410336"/>
                      <a:gd name="connsiteY36" fmla="*/ 2198987 h 2198987"/>
                      <a:gd name="connsiteX37" fmla="*/ 4906444 w 11410336"/>
                      <a:gd name="connsiteY37" fmla="*/ 2198987 h 2198987"/>
                      <a:gd name="connsiteX38" fmla="*/ 4107721 w 11410336"/>
                      <a:gd name="connsiteY38" fmla="*/ 2198987 h 2198987"/>
                      <a:gd name="connsiteX39" fmla="*/ 3765411 w 11410336"/>
                      <a:gd name="connsiteY39" fmla="*/ 2198987 h 2198987"/>
                      <a:gd name="connsiteX40" fmla="*/ 3423101 w 11410336"/>
                      <a:gd name="connsiteY40" fmla="*/ 2198987 h 2198987"/>
                      <a:gd name="connsiteX41" fmla="*/ 3194894 w 11410336"/>
                      <a:gd name="connsiteY41" fmla="*/ 2198987 h 2198987"/>
                      <a:gd name="connsiteX42" fmla="*/ 2510274 w 11410336"/>
                      <a:gd name="connsiteY42" fmla="*/ 2198987 h 2198987"/>
                      <a:gd name="connsiteX43" fmla="*/ 1711550 w 11410336"/>
                      <a:gd name="connsiteY43" fmla="*/ 2198987 h 2198987"/>
                      <a:gd name="connsiteX44" fmla="*/ 1141034 w 11410336"/>
                      <a:gd name="connsiteY44" fmla="*/ 2198987 h 2198987"/>
                      <a:gd name="connsiteX45" fmla="*/ 912827 w 11410336"/>
                      <a:gd name="connsiteY45" fmla="*/ 2198987 h 2198987"/>
                      <a:gd name="connsiteX46" fmla="*/ 0 w 11410336"/>
                      <a:gd name="connsiteY46" fmla="*/ 2198987 h 2198987"/>
                      <a:gd name="connsiteX47" fmla="*/ 0 w 11410336"/>
                      <a:gd name="connsiteY47" fmla="*/ 1605261 h 2198987"/>
                      <a:gd name="connsiteX48" fmla="*/ 0 w 11410336"/>
                      <a:gd name="connsiteY48" fmla="*/ 1033524 h 2198987"/>
                      <a:gd name="connsiteX49" fmla="*/ 0 w 11410336"/>
                      <a:gd name="connsiteY49" fmla="*/ 0 h 2198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</a:cxnLst>
                    <a:rect l="l" t="t" r="r" b="b"/>
                    <a:pathLst>
                      <a:path w="11410336" h="2198987" extrusionOk="0">
                        <a:moveTo>
                          <a:pt x="0" y="0"/>
                        </a:moveTo>
                        <a:cubicBezTo>
                          <a:pt x="144491" y="-57588"/>
                          <a:pt x="386023" y="44430"/>
                          <a:pt x="570517" y="0"/>
                        </a:cubicBezTo>
                        <a:cubicBezTo>
                          <a:pt x="755011" y="-44430"/>
                          <a:pt x="834388" y="34906"/>
                          <a:pt x="912827" y="0"/>
                        </a:cubicBezTo>
                        <a:cubicBezTo>
                          <a:pt x="991266" y="-34906"/>
                          <a:pt x="1369246" y="36872"/>
                          <a:pt x="1597447" y="0"/>
                        </a:cubicBezTo>
                        <a:cubicBezTo>
                          <a:pt x="1825648" y="-36872"/>
                          <a:pt x="1739345" y="15208"/>
                          <a:pt x="1825654" y="0"/>
                        </a:cubicBezTo>
                        <a:cubicBezTo>
                          <a:pt x="1911963" y="-15208"/>
                          <a:pt x="2281796" y="46413"/>
                          <a:pt x="2510274" y="0"/>
                        </a:cubicBezTo>
                        <a:cubicBezTo>
                          <a:pt x="2738752" y="-46413"/>
                          <a:pt x="2987545" y="32563"/>
                          <a:pt x="3194894" y="0"/>
                        </a:cubicBezTo>
                        <a:cubicBezTo>
                          <a:pt x="3402243" y="-32563"/>
                          <a:pt x="3708284" y="36069"/>
                          <a:pt x="3993618" y="0"/>
                        </a:cubicBezTo>
                        <a:cubicBezTo>
                          <a:pt x="4278952" y="-36069"/>
                          <a:pt x="4169758" y="21580"/>
                          <a:pt x="4221824" y="0"/>
                        </a:cubicBezTo>
                        <a:cubicBezTo>
                          <a:pt x="4273890" y="-21580"/>
                          <a:pt x="4363689" y="7989"/>
                          <a:pt x="4450031" y="0"/>
                        </a:cubicBezTo>
                        <a:cubicBezTo>
                          <a:pt x="4536373" y="-7989"/>
                          <a:pt x="4876718" y="77969"/>
                          <a:pt x="5134651" y="0"/>
                        </a:cubicBezTo>
                        <a:cubicBezTo>
                          <a:pt x="5392584" y="-77969"/>
                          <a:pt x="5490659" y="12993"/>
                          <a:pt x="5705168" y="0"/>
                        </a:cubicBezTo>
                        <a:cubicBezTo>
                          <a:pt x="5919677" y="-12993"/>
                          <a:pt x="6224604" y="12027"/>
                          <a:pt x="6503892" y="0"/>
                        </a:cubicBezTo>
                        <a:cubicBezTo>
                          <a:pt x="6783180" y="-12027"/>
                          <a:pt x="7002444" y="64429"/>
                          <a:pt x="7302615" y="0"/>
                        </a:cubicBezTo>
                        <a:cubicBezTo>
                          <a:pt x="7602786" y="-64429"/>
                          <a:pt x="7500581" y="17053"/>
                          <a:pt x="7644925" y="0"/>
                        </a:cubicBezTo>
                        <a:cubicBezTo>
                          <a:pt x="7789269" y="-17053"/>
                          <a:pt x="8121763" y="26771"/>
                          <a:pt x="8443649" y="0"/>
                        </a:cubicBezTo>
                        <a:cubicBezTo>
                          <a:pt x="8765535" y="-26771"/>
                          <a:pt x="8634601" y="39052"/>
                          <a:pt x="8785959" y="0"/>
                        </a:cubicBezTo>
                        <a:cubicBezTo>
                          <a:pt x="8937317" y="-39052"/>
                          <a:pt x="8927925" y="27362"/>
                          <a:pt x="9014165" y="0"/>
                        </a:cubicBezTo>
                        <a:cubicBezTo>
                          <a:pt x="9100405" y="-27362"/>
                          <a:pt x="9133790" y="21869"/>
                          <a:pt x="9242372" y="0"/>
                        </a:cubicBezTo>
                        <a:cubicBezTo>
                          <a:pt x="9350954" y="-21869"/>
                          <a:pt x="9829381" y="56341"/>
                          <a:pt x="10041096" y="0"/>
                        </a:cubicBezTo>
                        <a:cubicBezTo>
                          <a:pt x="10252811" y="-56341"/>
                          <a:pt x="10262159" y="18002"/>
                          <a:pt x="10383406" y="0"/>
                        </a:cubicBezTo>
                        <a:cubicBezTo>
                          <a:pt x="10504653" y="-18002"/>
                          <a:pt x="10933380" y="40111"/>
                          <a:pt x="11410336" y="0"/>
                        </a:cubicBezTo>
                        <a:cubicBezTo>
                          <a:pt x="11417830" y="256289"/>
                          <a:pt x="11367311" y="374437"/>
                          <a:pt x="11410336" y="549747"/>
                        </a:cubicBezTo>
                        <a:cubicBezTo>
                          <a:pt x="11453361" y="725057"/>
                          <a:pt x="11377615" y="884786"/>
                          <a:pt x="11410336" y="1143473"/>
                        </a:cubicBezTo>
                        <a:cubicBezTo>
                          <a:pt x="11443057" y="1402160"/>
                          <a:pt x="11407986" y="1503800"/>
                          <a:pt x="11410336" y="1715210"/>
                        </a:cubicBezTo>
                        <a:cubicBezTo>
                          <a:pt x="11412686" y="1926620"/>
                          <a:pt x="11400555" y="2060417"/>
                          <a:pt x="11410336" y="2198987"/>
                        </a:cubicBezTo>
                        <a:cubicBezTo>
                          <a:pt x="11310226" y="2204265"/>
                          <a:pt x="11233404" y="2176000"/>
                          <a:pt x="11182129" y="2198987"/>
                        </a:cubicBezTo>
                        <a:cubicBezTo>
                          <a:pt x="11130854" y="2221974"/>
                          <a:pt x="10582412" y="2119584"/>
                          <a:pt x="10383406" y="2198987"/>
                        </a:cubicBezTo>
                        <a:cubicBezTo>
                          <a:pt x="10184400" y="2278390"/>
                          <a:pt x="10002816" y="2152351"/>
                          <a:pt x="9698786" y="2198987"/>
                        </a:cubicBezTo>
                        <a:cubicBezTo>
                          <a:pt x="9394756" y="2245623"/>
                          <a:pt x="9345855" y="2142423"/>
                          <a:pt x="9128269" y="2198987"/>
                        </a:cubicBezTo>
                        <a:cubicBezTo>
                          <a:pt x="8910683" y="2255551"/>
                          <a:pt x="8548257" y="2104720"/>
                          <a:pt x="8329545" y="2198987"/>
                        </a:cubicBezTo>
                        <a:cubicBezTo>
                          <a:pt x="8110833" y="2293254"/>
                          <a:pt x="8184591" y="2191757"/>
                          <a:pt x="8101339" y="2198987"/>
                        </a:cubicBezTo>
                        <a:cubicBezTo>
                          <a:pt x="8018087" y="2206217"/>
                          <a:pt x="7679291" y="2146971"/>
                          <a:pt x="7302615" y="2198987"/>
                        </a:cubicBezTo>
                        <a:cubicBezTo>
                          <a:pt x="6925939" y="2251003"/>
                          <a:pt x="6880388" y="2160232"/>
                          <a:pt x="6617995" y="2198987"/>
                        </a:cubicBezTo>
                        <a:cubicBezTo>
                          <a:pt x="6355602" y="2237742"/>
                          <a:pt x="6485842" y="2188581"/>
                          <a:pt x="6389788" y="2198987"/>
                        </a:cubicBezTo>
                        <a:cubicBezTo>
                          <a:pt x="6293734" y="2209393"/>
                          <a:pt x="5865593" y="2120004"/>
                          <a:pt x="5705168" y="2198987"/>
                        </a:cubicBezTo>
                        <a:cubicBezTo>
                          <a:pt x="5544743" y="2277970"/>
                          <a:pt x="5483678" y="2179400"/>
                          <a:pt x="5362858" y="2198987"/>
                        </a:cubicBezTo>
                        <a:cubicBezTo>
                          <a:pt x="5242038" y="2218574"/>
                          <a:pt x="5048254" y="2198558"/>
                          <a:pt x="4906444" y="2198987"/>
                        </a:cubicBezTo>
                        <a:cubicBezTo>
                          <a:pt x="4764634" y="2199416"/>
                          <a:pt x="4499137" y="2174995"/>
                          <a:pt x="4107721" y="2198987"/>
                        </a:cubicBezTo>
                        <a:cubicBezTo>
                          <a:pt x="3716305" y="2222979"/>
                          <a:pt x="3864509" y="2179801"/>
                          <a:pt x="3765411" y="2198987"/>
                        </a:cubicBezTo>
                        <a:cubicBezTo>
                          <a:pt x="3666313" y="2218173"/>
                          <a:pt x="3576000" y="2163257"/>
                          <a:pt x="3423101" y="2198987"/>
                        </a:cubicBezTo>
                        <a:cubicBezTo>
                          <a:pt x="3270202" y="2234717"/>
                          <a:pt x="3282159" y="2183170"/>
                          <a:pt x="3194894" y="2198987"/>
                        </a:cubicBezTo>
                        <a:cubicBezTo>
                          <a:pt x="3107629" y="2214804"/>
                          <a:pt x="2745448" y="2135310"/>
                          <a:pt x="2510274" y="2198987"/>
                        </a:cubicBezTo>
                        <a:cubicBezTo>
                          <a:pt x="2275100" y="2262664"/>
                          <a:pt x="1947302" y="2178098"/>
                          <a:pt x="1711550" y="2198987"/>
                        </a:cubicBezTo>
                        <a:cubicBezTo>
                          <a:pt x="1475798" y="2219876"/>
                          <a:pt x="1260626" y="2149639"/>
                          <a:pt x="1141034" y="2198987"/>
                        </a:cubicBezTo>
                        <a:cubicBezTo>
                          <a:pt x="1021442" y="2248335"/>
                          <a:pt x="972772" y="2194883"/>
                          <a:pt x="912827" y="2198987"/>
                        </a:cubicBezTo>
                        <a:cubicBezTo>
                          <a:pt x="852882" y="2203091"/>
                          <a:pt x="421722" y="2120903"/>
                          <a:pt x="0" y="2198987"/>
                        </a:cubicBezTo>
                        <a:cubicBezTo>
                          <a:pt x="-59515" y="2006980"/>
                          <a:pt x="47284" y="1888387"/>
                          <a:pt x="0" y="1605261"/>
                        </a:cubicBezTo>
                        <a:cubicBezTo>
                          <a:pt x="-47284" y="1322135"/>
                          <a:pt x="55036" y="1300373"/>
                          <a:pt x="0" y="1033524"/>
                        </a:cubicBezTo>
                        <a:cubicBezTo>
                          <a:pt x="-55036" y="766675"/>
                          <a:pt x="6112" y="33137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A293CF3-647C-477A-93C6-926EDB21436D}"/>
              </a:ext>
            </a:extLst>
          </p:cNvPr>
          <p:cNvSpPr/>
          <p:nvPr/>
        </p:nvSpPr>
        <p:spPr>
          <a:xfrm>
            <a:off x="604433" y="4706095"/>
            <a:ext cx="11410336" cy="2030050"/>
          </a:xfrm>
          <a:prstGeom prst="rect">
            <a:avLst/>
          </a:prstGeom>
          <a:noFill/>
          <a:ln w="38100">
            <a:solidFill>
              <a:srgbClr val="D24726"/>
            </a:solidFill>
            <a:extLst>
              <a:ext uri="{C807C97D-BFC1-408E-A445-0C87EB9F89A2}">
                <ask:lineSketchStyleProps xmlns:ask="http://schemas.microsoft.com/office/drawing/2018/sketchyshapes" sd="3711412654">
                  <a:custGeom>
                    <a:avLst/>
                    <a:gdLst>
                      <a:gd name="connsiteX0" fmla="*/ 0 w 11410336"/>
                      <a:gd name="connsiteY0" fmla="*/ 0 h 2030050"/>
                      <a:gd name="connsiteX1" fmla="*/ 570517 w 11410336"/>
                      <a:gd name="connsiteY1" fmla="*/ 0 h 2030050"/>
                      <a:gd name="connsiteX2" fmla="*/ 912827 w 11410336"/>
                      <a:gd name="connsiteY2" fmla="*/ 0 h 2030050"/>
                      <a:gd name="connsiteX3" fmla="*/ 1597447 w 11410336"/>
                      <a:gd name="connsiteY3" fmla="*/ 0 h 2030050"/>
                      <a:gd name="connsiteX4" fmla="*/ 1825654 w 11410336"/>
                      <a:gd name="connsiteY4" fmla="*/ 0 h 2030050"/>
                      <a:gd name="connsiteX5" fmla="*/ 2510274 w 11410336"/>
                      <a:gd name="connsiteY5" fmla="*/ 0 h 2030050"/>
                      <a:gd name="connsiteX6" fmla="*/ 3194894 w 11410336"/>
                      <a:gd name="connsiteY6" fmla="*/ 0 h 2030050"/>
                      <a:gd name="connsiteX7" fmla="*/ 3993618 w 11410336"/>
                      <a:gd name="connsiteY7" fmla="*/ 0 h 2030050"/>
                      <a:gd name="connsiteX8" fmla="*/ 4221824 w 11410336"/>
                      <a:gd name="connsiteY8" fmla="*/ 0 h 2030050"/>
                      <a:gd name="connsiteX9" fmla="*/ 4450031 w 11410336"/>
                      <a:gd name="connsiteY9" fmla="*/ 0 h 2030050"/>
                      <a:gd name="connsiteX10" fmla="*/ 5134651 w 11410336"/>
                      <a:gd name="connsiteY10" fmla="*/ 0 h 2030050"/>
                      <a:gd name="connsiteX11" fmla="*/ 5705168 w 11410336"/>
                      <a:gd name="connsiteY11" fmla="*/ 0 h 2030050"/>
                      <a:gd name="connsiteX12" fmla="*/ 6503892 w 11410336"/>
                      <a:gd name="connsiteY12" fmla="*/ 0 h 2030050"/>
                      <a:gd name="connsiteX13" fmla="*/ 7302615 w 11410336"/>
                      <a:gd name="connsiteY13" fmla="*/ 0 h 2030050"/>
                      <a:gd name="connsiteX14" fmla="*/ 7644925 w 11410336"/>
                      <a:gd name="connsiteY14" fmla="*/ 0 h 2030050"/>
                      <a:gd name="connsiteX15" fmla="*/ 8443649 w 11410336"/>
                      <a:gd name="connsiteY15" fmla="*/ 0 h 2030050"/>
                      <a:gd name="connsiteX16" fmla="*/ 8785959 w 11410336"/>
                      <a:gd name="connsiteY16" fmla="*/ 0 h 2030050"/>
                      <a:gd name="connsiteX17" fmla="*/ 9014165 w 11410336"/>
                      <a:gd name="connsiteY17" fmla="*/ 0 h 2030050"/>
                      <a:gd name="connsiteX18" fmla="*/ 9242372 w 11410336"/>
                      <a:gd name="connsiteY18" fmla="*/ 0 h 2030050"/>
                      <a:gd name="connsiteX19" fmla="*/ 10041096 w 11410336"/>
                      <a:gd name="connsiteY19" fmla="*/ 0 h 2030050"/>
                      <a:gd name="connsiteX20" fmla="*/ 10383406 w 11410336"/>
                      <a:gd name="connsiteY20" fmla="*/ 0 h 2030050"/>
                      <a:gd name="connsiteX21" fmla="*/ 11410336 w 11410336"/>
                      <a:gd name="connsiteY21" fmla="*/ 0 h 2030050"/>
                      <a:gd name="connsiteX22" fmla="*/ 11410336 w 11410336"/>
                      <a:gd name="connsiteY22" fmla="*/ 507513 h 2030050"/>
                      <a:gd name="connsiteX23" fmla="*/ 11410336 w 11410336"/>
                      <a:gd name="connsiteY23" fmla="*/ 1055626 h 2030050"/>
                      <a:gd name="connsiteX24" fmla="*/ 11410336 w 11410336"/>
                      <a:gd name="connsiteY24" fmla="*/ 1583439 h 2030050"/>
                      <a:gd name="connsiteX25" fmla="*/ 11410336 w 11410336"/>
                      <a:gd name="connsiteY25" fmla="*/ 2030050 h 2030050"/>
                      <a:gd name="connsiteX26" fmla="*/ 11182129 w 11410336"/>
                      <a:gd name="connsiteY26" fmla="*/ 2030050 h 2030050"/>
                      <a:gd name="connsiteX27" fmla="*/ 10383406 w 11410336"/>
                      <a:gd name="connsiteY27" fmla="*/ 2030050 h 2030050"/>
                      <a:gd name="connsiteX28" fmla="*/ 9698786 w 11410336"/>
                      <a:gd name="connsiteY28" fmla="*/ 2030050 h 2030050"/>
                      <a:gd name="connsiteX29" fmla="*/ 9128269 w 11410336"/>
                      <a:gd name="connsiteY29" fmla="*/ 2030050 h 2030050"/>
                      <a:gd name="connsiteX30" fmla="*/ 8329545 w 11410336"/>
                      <a:gd name="connsiteY30" fmla="*/ 2030050 h 2030050"/>
                      <a:gd name="connsiteX31" fmla="*/ 8101339 w 11410336"/>
                      <a:gd name="connsiteY31" fmla="*/ 2030050 h 2030050"/>
                      <a:gd name="connsiteX32" fmla="*/ 7302615 w 11410336"/>
                      <a:gd name="connsiteY32" fmla="*/ 2030050 h 2030050"/>
                      <a:gd name="connsiteX33" fmla="*/ 6617995 w 11410336"/>
                      <a:gd name="connsiteY33" fmla="*/ 2030050 h 2030050"/>
                      <a:gd name="connsiteX34" fmla="*/ 6389788 w 11410336"/>
                      <a:gd name="connsiteY34" fmla="*/ 2030050 h 2030050"/>
                      <a:gd name="connsiteX35" fmla="*/ 5705168 w 11410336"/>
                      <a:gd name="connsiteY35" fmla="*/ 2030050 h 2030050"/>
                      <a:gd name="connsiteX36" fmla="*/ 5362858 w 11410336"/>
                      <a:gd name="connsiteY36" fmla="*/ 2030050 h 2030050"/>
                      <a:gd name="connsiteX37" fmla="*/ 4906444 w 11410336"/>
                      <a:gd name="connsiteY37" fmla="*/ 2030050 h 2030050"/>
                      <a:gd name="connsiteX38" fmla="*/ 4107721 w 11410336"/>
                      <a:gd name="connsiteY38" fmla="*/ 2030050 h 2030050"/>
                      <a:gd name="connsiteX39" fmla="*/ 3765411 w 11410336"/>
                      <a:gd name="connsiteY39" fmla="*/ 2030050 h 2030050"/>
                      <a:gd name="connsiteX40" fmla="*/ 3423101 w 11410336"/>
                      <a:gd name="connsiteY40" fmla="*/ 2030050 h 2030050"/>
                      <a:gd name="connsiteX41" fmla="*/ 3194894 w 11410336"/>
                      <a:gd name="connsiteY41" fmla="*/ 2030050 h 2030050"/>
                      <a:gd name="connsiteX42" fmla="*/ 2510274 w 11410336"/>
                      <a:gd name="connsiteY42" fmla="*/ 2030050 h 2030050"/>
                      <a:gd name="connsiteX43" fmla="*/ 1711550 w 11410336"/>
                      <a:gd name="connsiteY43" fmla="*/ 2030050 h 2030050"/>
                      <a:gd name="connsiteX44" fmla="*/ 1141034 w 11410336"/>
                      <a:gd name="connsiteY44" fmla="*/ 2030050 h 2030050"/>
                      <a:gd name="connsiteX45" fmla="*/ 912827 w 11410336"/>
                      <a:gd name="connsiteY45" fmla="*/ 2030050 h 2030050"/>
                      <a:gd name="connsiteX46" fmla="*/ 0 w 11410336"/>
                      <a:gd name="connsiteY46" fmla="*/ 2030050 h 2030050"/>
                      <a:gd name="connsiteX47" fmla="*/ 0 w 11410336"/>
                      <a:gd name="connsiteY47" fmla="*/ 1481937 h 2030050"/>
                      <a:gd name="connsiteX48" fmla="*/ 0 w 11410336"/>
                      <a:gd name="connsiteY48" fmla="*/ 954124 h 2030050"/>
                      <a:gd name="connsiteX49" fmla="*/ 0 w 11410336"/>
                      <a:gd name="connsiteY49" fmla="*/ 0 h 2030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</a:cxnLst>
                    <a:rect l="l" t="t" r="r" b="b"/>
                    <a:pathLst>
                      <a:path w="11410336" h="2030050" extrusionOk="0">
                        <a:moveTo>
                          <a:pt x="0" y="0"/>
                        </a:moveTo>
                        <a:cubicBezTo>
                          <a:pt x="144491" y="-57588"/>
                          <a:pt x="386023" y="44430"/>
                          <a:pt x="570517" y="0"/>
                        </a:cubicBezTo>
                        <a:cubicBezTo>
                          <a:pt x="755011" y="-44430"/>
                          <a:pt x="834388" y="34906"/>
                          <a:pt x="912827" y="0"/>
                        </a:cubicBezTo>
                        <a:cubicBezTo>
                          <a:pt x="991266" y="-34906"/>
                          <a:pt x="1369246" y="36872"/>
                          <a:pt x="1597447" y="0"/>
                        </a:cubicBezTo>
                        <a:cubicBezTo>
                          <a:pt x="1825648" y="-36872"/>
                          <a:pt x="1739345" y="15208"/>
                          <a:pt x="1825654" y="0"/>
                        </a:cubicBezTo>
                        <a:cubicBezTo>
                          <a:pt x="1911963" y="-15208"/>
                          <a:pt x="2281796" y="46413"/>
                          <a:pt x="2510274" y="0"/>
                        </a:cubicBezTo>
                        <a:cubicBezTo>
                          <a:pt x="2738752" y="-46413"/>
                          <a:pt x="2987545" y="32563"/>
                          <a:pt x="3194894" y="0"/>
                        </a:cubicBezTo>
                        <a:cubicBezTo>
                          <a:pt x="3402243" y="-32563"/>
                          <a:pt x="3708284" y="36069"/>
                          <a:pt x="3993618" y="0"/>
                        </a:cubicBezTo>
                        <a:cubicBezTo>
                          <a:pt x="4278952" y="-36069"/>
                          <a:pt x="4169758" y="21580"/>
                          <a:pt x="4221824" y="0"/>
                        </a:cubicBezTo>
                        <a:cubicBezTo>
                          <a:pt x="4273890" y="-21580"/>
                          <a:pt x="4363689" y="7989"/>
                          <a:pt x="4450031" y="0"/>
                        </a:cubicBezTo>
                        <a:cubicBezTo>
                          <a:pt x="4536373" y="-7989"/>
                          <a:pt x="4876718" y="77969"/>
                          <a:pt x="5134651" y="0"/>
                        </a:cubicBezTo>
                        <a:cubicBezTo>
                          <a:pt x="5392584" y="-77969"/>
                          <a:pt x="5490659" y="12993"/>
                          <a:pt x="5705168" y="0"/>
                        </a:cubicBezTo>
                        <a:cubicBezTo>
                          <a:pt x="5919677" y="-12993"/>
                          <a:pt x="6224604" y="12027"/>
                          <a:pt x="6503892" y="0"/>
                        </a:cubicBezTo>
                        <a:cubicBezTo>
                          <a:pt x="6783180" y="-12027"/>
                          <a:pt x="7002444" y="64429"/>
                          <a:pt x="7302615" y="0"/>
                        </a:cubicBezTo>
                        <a:cubicBezTo>
                          <a:pt x="7602786" y="-64429"/>
                          <a:pt x="7500581" y="17053"/>
                          <a:pt x="7644925" y="0"/>
                        </a:cubicBezTo>
                        <a:cubicBezTo>
                          <a:pt x="7789269" y="-17053"/>
                          <a:pt x="8121763" y="26771"/>
                          <a:pt x="8443649" y="0"/>
                        </a:cubicBezTo>
                        <a:cubicBezTo>
                          <a:pt x="8765535" y="-26771"/>
                          <a:pt x="8634601" y="39052"/>
                          <a:pt x="8785959" y="0"/>
                        </a:cubicBezTo>
                        <a:cubicBezTo>
                          <a:pt x="8937317" y="-39052"/>
                          <a:pt x="8927925" y="27362"/>
                          <a:pt x="9014165" y="0"/>
                        </a:cubicBezTo>
                        <a:cubicBezTo>
                          <a:pt x="9100405" y="-27362"/>
                          <a:pt x="9133790" y="21869"/>
                          <a:pt x="9242372" y="0"/>
                        </a:cubicBezTo>
                        <a:cubicBezTo>
                          <a:pt x="9350954" y="-21869"/>
                          <a:pt x="9829381" y="56341"/>
                          <a:pt x="10041096" y="0"/>
                        </a:cubicBezTo>
                        <a:cubicBezTo>
                          <a:pt x="10252811" y="-56341"/>
                          <a:pt x="10262159" y="18002"/>
                          <a:pt x="10383406" y="0"/>
                        </a:cubicBezTo>
                        <a:cubicBezTo>
                          <a:pt x="10504653" y="-18002"/>
                          <a:pt x="10933380" y="40111"/>
                          <a:pt x="11410336" y="0"/>
                        </a:cubicBezTo>
                        <a:cubicBezTo>
                          <a:pt x="11429983" y="215459"/>
                          <a:pt x="11401404" y="320354"/>
                          <a:pt x="11410336" y="507513"/>
                        </a:cubicBezTo>
                        <a:cubicBezTo>
                          <a:pt x="11419268" y="694672"/>
                          <a:pt x="11353775" y="914367"/>
                          <a:pt x="11410336" y="1055626"/>
                        </a:cubicBezTo>
                        <a:cubicBezTo>
                          <a:pt x="11466897" y="1196885"/>
                          <a:pt x="11366259" y="1324121"/>
                          <a:pt x="11410336" y="1583439"/>
                        </a:cubicBezTo>
                        <a:cubicBezTo>
                          <a:pt x="11454413" y="1842757"/>
                          <a:pt x="11374429" y="1821993"/>
                          <a:pt x="11410336" y="2030050"/>
                        </a:cubicBezTo>
                        <a:cubicBezTo>
                          <a:pt x="11310226" y="2035328"/>
                          <a:pt x="11233404" y="2007063"/>
                          <a:pt x="11182129" y="2030050"/>
                        </a:cubicBezTo>
                        <a:cubicBezTo>
                          <a:pt x="11130854" y="2053037"/>
                          <a:pt x="10582412" y="1950647"/>
                          <a:pt x="10383406" y="2030050"/>
                        </a:cubicBezTo>
                        <a:cubicBezTo>
                          <a:pt x="10184400" y="2109453"/>
                          <a:pt x="10002816" y="1983414"/>
                          <a:pt x="9698786" y="2030050"/>
                        </a:cubicBezTo>
                        <a:cubicBezTo>
                          <a:pt x="9394756" y="2076686"/>
                          <a:pt x="9345855" y="1973486"/>
                          <a:pt x="9128269" y="2030050"/>
                        </a:cubicBezTo>
                        <a:cubicBezTo>
                          <a:pt x="8910683" y="2086614"/>
                          <a:pt x="8548257" y="1935783"/>
                          <a:pt x="8329545" y="2030050"/>
                        </a:cubicBezTo>
                        <a:cubicBezTo>
                          <a:pt x="8110833" y="2124317"/>
                          <a:pt x="8184591" y="2022820"/>
                          <a:pt x="8101339" y="2030050"/>
                        </a:cubicBezTo>
                        <a:cubicBezTo>
                          <a:pt x="8018087" y="2037280"/>
                          <a:pt x="7679291" y="1978034"/>
                          <a:pt x="7302615" y="2030050"/>
                        </a:cubicBezTo>
                        <a:cubicBezTo>
                          <a:pt x="6925939" y="2082066"/>
                          <a:pt x="6880388" y="1991295"/>
                          <a:pt x="6617995" y="2030050"/>
                        </a:cubicBezTo>
                        <a:cubicBezTo>
                          <a:pt x="6355602" y="2068805"/>
                          <a:pt x="6485842" y="2019644"/>
                          <a:pt x="6389788" y="2030050"/>
                        </a:cubicBezTo>
                        <a:cubicBezTo>
                          <a:pt x="6293734" y="2040456"/>
                          <a:pt x="5865593" y="1951067"/>
                          <a:pt x="5705168" y="2030050"/>
                        </a:cubicBezTo>
                        <a:cubicBezTo>
                          <a:pt x="5544743" y="2109033"/>
                          <a:pt x="5483678" y="2010463"/>
                          <a:pt x="5362858" y="2030050"/>
                        </a:cubicBezTo>
                        <a:cubicBezTo>
                          <a:pt x="5242038" y="2049637"/>
                          <a:pt x="5048254" y="2029621"/>
                          <a:pt x="4906444" y="2030050"/>
                        </a:cubicBezTo>
                        <a:cubicBezTo>
                          <a:pt x="4764634" y="2030479"/>
                          <a:pt x="4499137" y="2006058"/>
                          <a:pt x="4107721" y="2030050"/>
                        </a:cubicBezTo>
                        <a:cubicBezTo>
                          <a:pt x="3716305" y="2054042"/>
                          <a:pt x="3864509" y="2010864"/>
                          <a:pt x="3765411" y="2030050"/>
                        </a:cubicBezTo>
                        <a:cubicBezTo>
                          <a:pt x="3666313" y="2049236"/>
                          <a:pt x="3576000" y="1994320"/>
                          <a:pt x="3423101" y="2030050"/>
                        </a:cubicBezTo>
                        <a:cubicBezTo>
                          <a:pt x="3270202" y="2065780"/>
                          <a:pt x="3282159" y="2014233"/>
                          <a:pt x="3194894" y="2030050"/>
                        </a:cubicBezTo>
                        <a:cubicBezTo>
                          <a:pt x="3107629" y="2045867"/>
                          <a:pt x="2745448" y="1966373"/>
                          <a:pt x="2510274" y="2030050"/>
                        </a:cubicBezTo>
                        <a:cubicBezTo>
                          <a:pt x="2275100" y="2093727"/>
                          <a:pt x="1947302" y="2009161"/>
                          <a:pt x="1711550" y="2030050"/>
                        </a:cubicBezTo>
                        <a:cubicBezTo>
                          <a:pt x="1475798" y="2050939"/>
                          <a:pt x="1260626" y="1980702"/>
                          <a:pt x="1141034" y="2030050"/>
                        </a:cubicBezTo>
                        <a:cubicBezTo>
                          <a:pt x="1021442" y="2079398"/>
                          <a:pt x="972772" y="2025946"/>
                          <a:pt x="912827" y="2030050"/>
                        </a:cubicBezTo>
                        <a:cubicBezTo>
                          <a:pt x="852882" y="2034154"/>
                          <a:pt x="421722" y="1951966"/>
                          <a:pt x="0" y="2030050"/>
                        </a:cubicBezTo>
                        <a:cubicBezTo>
                          <a:pt x="-48836" y="1911986"/>
                          <a:pt x="65122" y="1630971"/>
                          <a:pt x="0" y="1481937"/>
                        </a:cubicBezTo>
                        <a:cubicBezTo>
                          <a:pt x="-65122" y="1332903"/>
                          <a:pt x="5952" y="1113007"/>
                          <a:pt x="0" y="954124"/>
                        </a:cubicBezTo>
                        <a:cubicBezTo>
                          <a:pt x="-5952" y="795241"/>
                          <a:pt x="27358" y="39176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4C7E870-9428-4647-960C-279A5E200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blackWhite">
          <a:xfrm>
            <a:off x="399702" y="2914168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10C1A68-20C5-4460-A858-3B0F0AC04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blackWhite">
          <a:xfrm>
            <a:off x="399702" y="5552426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2</a:t>
            </a:r>
          </a:p>
        </p:txBody>
      </p:sp>
      <p:pic>
        <p:nvPicPr>
          <p:cNvPr id="28" name="Picture 27" descr="A sign on the side of a road&#10;&#10;Description automatically generated">
            <a:extLst>
              <a:ext uri="{FF2B5EF4-FFF2-40B4-BE49-F238E27FC236}">
                <a16:creationId xmlns:a16="http://schemas.microsoft.com/office/drawing/2014/main" id="{C16AC6F2-F562-40BE-8C4E-D663927B3C3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4184"/>
          <a:stretch/>
        </p:blipFill>
        <p:spPr>
          <a:xfrm>
            <a:off x="1517025" y="2233177"/>
            <a:ext cx="3207423" cy="201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81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0B6F53C-37ED-41C7-883D-DB40DF1E5125}"/>
              </a:ext>
            </a:extLst>
          </p:cNvPr>
          <p:cNvSpPr txBox="1"/>
          <p:nvPr/>
        </p:nvSpPr>
        <p:spPr>
          <a:xfrm>
            <a:off x="604432" y="1446600"/>
            <a:ext cx="11297281" cy="1114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advanced approaches use deep-learning to improve feature extraction and robustness against environment distortions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0FD7E2-A0EA-4CCC-AFD7-E314B0B4B495}"/>
              </a:ext>
            </a:extLst>
          </p:cNvPr>
          <p:cNvSpPr/>
          <p:nvPr/>
        </p:nvSpPr>
        <p:spPr>
          <a:xfrm>
            <a:off x="0" y="448627"/>
            <a:ext cx="6246054" cy="74776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314FD056-7A3E-4895-8036-90C343755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Literature review</a:t>
            </a:r>
          </a:p>
        </p:txBody>
      </p:sp>
      <p:pic>
        <p:nvPicPr>
          <p:cNvPr id="2" name="Picture 1" descr="A picture containing clock&#10;&#10;Description automatically generated">
            <a:extLst>
              <a:ext uri="{FF2B5EF4-FFF2-40B4-BE49-F238E27FC236}">
                <a16:creationId xmlns:a16="http://schemas.microsoft.com/office/drawing/2014/main" id="{AE3B4F1D-DCA5-441A-AC0D-238050EDD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2" y="2786606"/>
            <a:ext cx="10912155" cy="407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44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0B6F53C-37ED-41C7-883D-DB40DF1E5125}"/>
              </a:ext>
            </a:extLst>
          </p:cNvPr>
          <p:cNvSpPr txBox="1"/>
          <p:nvPr/>
        </p:nvSpPr>
        <p:spPr>
          <a:xfrm>
            <a:off x="1980961" y="1503455"/>
            <a:ext cx="8230077" cy="560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State-of-the-art lane detection algorithms are deep-learning based 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0FD7E2-A0EA-4CCC-AFD7-E314B0B4B495}"/>
              </a:ext>
            </a:extLst>
          </p:cNvPr>
          <p:cNvSpPr/>
          <p:nvPr/>
        </p:nvSpPr>
        <p:spPr>
          <a:xfrm>
            <a:off x="0" y="448627"/>
            <a:ext cx="6246054" cy="74776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314FD056-7A3E-4895-8036-90C343755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Literature review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0FADD0-1C4F-47B7-9397-AABD139A7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57" y="2233612"/>
            <a:ext cx="11596913" cy="42462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A4760C-C95C-4723-B557-3BB8AD35273C}"/>
              </a:ext>
            </a:extLst>
          </p:cNvPr>
          <p:cNvSpPr txBox="1"/>
          <p:nvPr/>
        </p:nvSpPr>
        <p:spPr>
          <a:xfrm>
            <a:off x="4354046" y="6372277"/>
            <a:ext cx="8230077" cy="378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Tested on tuSimple benchmark. Taken from: </a:t>
            </a:r>
            <a:r>
              <a:rPr lang="en-US" sz="1100" dirty="0">
                <a:hlinkClick r:id="rId3"/>
              </a:rPr>
              <a:t>https://paperswithcode.com/sota/lane-detection-on-tusimple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1856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7C9971-29FD-472E-820D-3E70EFF8C8E5}"/>
              </a:ext>
            </a:extLst>
          </p:cNvPr>
          <p:cNvSpPr/>
          <p:nvPr/>
        </p:nvSpPr>
        <p:spPr>
          <a:xfrm>
            <a:off x="0" y="448627"/>
            <a:ext cx="6246054" cy="74776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8DA1E946-47D4-4B5F-8722-157CD1990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Methodology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D119B68A-FD51-490E-AD6E-C4FB3E804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30" y="2257651"/>
            <a:ext cx="10865372" cy="46003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B940EE-B63A-454B-9886-0345B5520DC7}"/>
              </a:ext>
            </a:extLst>
          </p:cNvPr>
          <p:cNvSpPr txBox="1"/>
          <p:nvPr/>
        </p:nvSpPr>
        <p:spPr>
          <a:xfrm>
            <a:off x="215517" y="1446975"/>
            <a:ext cx="2408095" cy="560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Overview </a:t>
            </a:r>
          </a:p>
        </p:txBody>
      </p:sp>
    </p:spTree>
    <p:extLst>
      <p:ext uri="{BB962C8B-B14F-4D97-AF65-F5344CB8AC3E}">
        <p14:creationId xmlns:p14="http://schemas.microsoft.com/office/powerpoint/2010/main" val="265601464"/>
      </p:ext>
    </p:extLst>
  </p:cSld>
  <p:clrMapOvr>
    <a:masterClrMapping/>
  </p:clrMapOvr>
</p:sld>
</file>

<file path=ppt/theme/theme1.xml><?xml version="1.0" encoding="utf-8"?>
<a:theme xmlns:a="http://schemas.openxmlformats.org/drawingml/2006/main" name="Get Started with 3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 marL="0" indent="0" algn="l">
          <a:lnSpc>
            <a:spcPts val="1800"/>
          </a:lnSpc>
          <a:spcAft>
            <a:spcPts val="600"/>
          </a:spcAft>
          <a:buNone/>
          <a:defRPr sz="1200" dirty="0" smtClean="0">
            <a:solidFill>
              <a:prstClr val="black">
                <a:lumMod val="75000"/>
                <a:lumOff val="25000"/>
              </a:prstClr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F16411177_Bring your presentations to life with 3D_AAS_v3" id="{16D6C460-65F3-4DF8-AE87-56541C30C8AE}" vid="{B7832409-F369-484D-AD9D-1F570206E6E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7126FF7-C1F4-4C68-B9E0-A1BEBFA97A7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06286C1-23B0-486D-BA90-391FEFBD89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3774A73-0280-47B7-9E46-5069D222080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Bring your presentations to life with 3D</Template>
  <TotalTime>1451</TotalTime>
  <Words>563</Words>
  <Application>Microsoft Office PowerPoint</Application>
  <PresentationFormat>Widescreen</PresentationFormat>
  <Paragraphs>134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Cambria Math</vt:lpstr>
      <vt:lpstr>Segoe UI</vt:lpstr>
      <vt:lpstr>Segoe UI Light</vt:lpstr>
      <vt:lpstr>Segoe UI Semibold</vt:lpstr>
      <vt:lpstr>Times New Roman</vt:lpstr>
      <vt:lpstr>Get Started with 3D</vt:lpstr>
      <vt:lpstr>Real-time lane instance segmentation</vt:lpstr>
      <vt:lpstr>CONTENTS</vt:lpstr>
      <vt:lpstr>Problem statement</vt:lpstr>
      <vt:lpstr>Problem statement</vt:lpstr>
      <vt:lpstr>Problem statement</vt:lpstr>
      <vt:lpstr>Literature review</vt:lpstr>
      <vt:lpstr>Literature review</vt:lpstr>
      <vt:lpstr>Literature review</vt:lpstr>
      <vt:lpstr>Methodology</vt:lpstr>
      <vt:lpstr>Methodology</vt:lpstr>
      <vt:lpstr>Methodology</vt:lpstr>
      <vt:lpstr>Methodology</vt:lpstr>
      <vt:lpstr>Methodology</vt:lpstr>
      <vt:lpstr>Methodology</vt:lpstr>
      <vt:lpstr>Results </vt:lpstr>
      <vt:lpstr>Evaluation  </vt:lpstr>
      <vt:lpstr>Conclusion &amp; Future work 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lane instance segmentation</dc:title>
  <dc:creator>Gad Mohammed Gad</dc:creator>
  <cp:lastModifiedBy>Gad Mohammed Gad</cp:lastModifiedBy>
  <cp:revision>33</cp:revision>
  <dcterms:created xsi:type="dcterms:W3CDTF">2020-08-04T15:35:56Z</dcterms:created>
  <dcterms:modified xsi:type="dcterms:W3CDTF">2020-08-05T15:47:55Z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